
<file path=[Content_Types].xml><?xml version="1.0" encoding="utf-8"?>
<Types xmlns="http://schemas.openxmlformats.org/package/2006/content-types">
  <Default Extension="gif" ContentType="image/gif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275" r:id="rId6"/>
    <p:sldId id="276" r:id="rId7"/>
    <p:sldId id="280" r:id="rId8"/>
    <p:sldId id="277" r:id="rId9"/>
    <p:sldId id="278" r:id="rId10"/>
    <p:sldId id="279" r:id="rId11"/>
    <p:sldId id="281" r:id="rId12"/>
    <p:sldId id="282" r:id="rId13"/>
    <p:sldId id="283" r:id="rId14"/>
    <p:sldId id="284" r:id="rId15"/>
    <p:sldId id="286" r:id="rId16"/>
    <p:sldId id="285" r:id="rId17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85" autoAdjust="0"/>
    <p:restoredTop sz="84726" autoAdjust="0"/>
  </p:normalViewPr>
  <p:slideViewPr>
    <p:cSldViewPr snapToGrid="0" showGuides="1">
      <p:cViewPr varScale="1">
        <p:scale>
          <a:sx n="88" d="100"/>
          <a:sy n="88" d="100"/>
        </p:scale>
        <p:origin x="14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/>
              <a:t>Top-Down Scene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Base</c:v>
                </c:pt>
                <c:pt idx="1">
                  <c:v>CSF</c:v>
                </c:pt>
                <c:pt idx="2">
                  <c:v>ARS+CSF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1.53</c:v>
                </c:pt>
                <c:pt idx="1">
                  <c:v>1.77</c:v>
                </c:pt>
                <c:pt idx="2">
                  <c:v>1.57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41-48FB-9900-35B94BBF8E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36469824"/>
        <c:axId val="236468864"/>
      </c:barChart>
      <c:catAx>
        <c:axId val="23646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36468864"/>
        <c:crosses val="autoZero"/>
        <c:auto val="1"/>
        <c:lblAlgn val="ctr"/>
        <c:lblOffset val="100"/>
        <c:noMultiLvlLbl val="0"/>
      </c:catAx>
      <c:valAx>
        <c:axId val="236468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3646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80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CA8A9E-7946-4C4E-B5B9-033230BC9A30}" type="datetimeFigureOut">
              <a:rPr lang="ko-KR" altLang="en-US" smtClean="0"/>
              <a:t>2025-11-26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8893-9A15-4700-AE81-9337D45ADDD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8549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안녕하세요</a:t>
            </a:r>
            <a:r>
              <a:rPr lang="en-US" altLang="ko-KR" dirty="0"/>
              <a:t>, ‘Radiance Cascades</a:t>
            </a:r>
            <a:r>
              <a:rPr lang="ko-KR" altLang="en-US" dirty="0"/>
              <a:t>를 활용한 실시간 </a:t>
            </a:r>
            <a:r>
              <a:rPr lang="en-US" altLang="ko-KR" dirty="0"/>
              <a:t>global illumination</a:t>
            </a:r>
            <a:r>
              <a:rPr lang="ko-KR" altLang="en-US" dirty="0"/>
              <a:t> 구현</a:t>
            </a:r>
            <a:r>
              <a:rPr lang="en-US" altLang="ko-KR" dirty="0"/>
              <a:t>‘ </a:t>
            </a:r>
            <a:r>
              <a:rPr lang="ko-KR" altLang="en-US" dirty="0"/>
              <a:t>이라는 주제로 </a:t>
            </a:r>
            <a:br>
              <a:rPr lang="en-US" altLang="ko-KR" dirty="0"/>
            </a:br>
            <a:r>
              <a:rPr lang="ko-KR" altLang="en-US" dirty="0"/>
              <a:t>미디어프로젝트를 진행한 소프트웨어학과 한동엽</a:t>
            </a:r>
            <a:r>
              <a:rPr lang="en-US" altLang="ko-KR" dirty="0"/>
              <a:t>, </a:t>
            </a:r>
            <a:r>
              <a:rPr lang="ko-KR" altLang="en-US" dirty="0"/>
              <a:t>강전찬입니다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5323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렌더링의 품질을 높이기 위해서는</a:t>
            </a:r>
            <a:r>
              <a:rPr lang="en-US" altLang="ko-KR" dirty="0"/>
              <a:t>, </a:t>
            </a:r>
            <a:r>
              <a:rPr lang="ko-KR" altLang="en-US" dirty="0"/>
              <a:t>샘플링을 가능한 많이 하여</a:t>
            </a:r>
            <a:r>
              <a:rPr lang="en-US" altLang="ko-KR" dirty="0"/>
              <a:t> </a:t>
            </a:r>
            <a:r>
              <a:rPr lang="ko-KR" altLang="en-US" dirty="0" err="1"/>
              <a:t>계산량을</a:t>
            </a:r>
            <a:r>
              <a:rPr lang="ko-KR" altLang="en-US" dirty="0"/>
              <a:t> 높이면 될 것입니다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하지만 이 접근이 현실적으로 불가능하기 때문에</a:t>
            </a:r>
            <a:r>
              <a:rPr lang="en-US" altLang="ko-KR" dirty="0"/>
              <a:t>, radiance cascades</a:t>
            </a:r>
            <a:r>
              <a:rPr lang="ko-KR" altLang="en-US" dirty="0"/>
              <a:t>가 나오게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59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Radiance Cascades</a:t>
            </a:r>
            <a:r>
              <a:rPr lang="ko-KR" altLang="en-US" dirty="0"/>
              <a:t>는 저비용으로 전역 조명 효과를 가장 </a:t>
            </a:r>
            <a:r>
              <a:rPr lang="en-US" altLang="ko-KR" dirty="0"/>
              <a:t>faithful</a:t>
            </a:r>
            <a:r>
              <a:rPr lang="ko-KR" altLang="en-US" dirty="0"/>
              <a:t>하게 구현하기 위하여</a:t>
            </a:r>
            <a:r>
              <a:rPr lang="en-US" altLang="ko-KR" dirty="0"/>
              <a:t>,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spatial</a:t>
            </a:r>
            <a:r>
              <a:rPr lang="ko-KR" altLang="en-US" dirty="0"/>
              <a:t> </a:t>
            </a:r>
            <a:r>
              <a:rPr lang="en-US" altLang="ko-KR" dirty="0"/>
              <a:t>sampling</a:t>
            </a:r>
            <a:r>
              <a:rPr lang="ko-KR" altLang="en-US" dirty="0"/>
              <a:t>과 </a:t>
            </a:r>
            <a:r>
              <a:rPr lang="en-US" altLang="ko-KR" dirty="0"/>
              <a:t>angular sampling</a:t>
            </a:r>
            <a:r>
              <a:rPr lang="ko-KR" altLang="en-US" dirty="0"/>
              <a:t>을 반비례하게 설정하여</a:t>
            </a:r>
            <a:r>
              <a:rPr lang="en-US" altLang="ko-KR" dirty="0"/>
              <a:t>, </a:t>
            </a:r>
            <a:r>
              <a:rPr lang="ko-KR" altLang="en-US" dirty="0"/>
              <a:t>여러 단계에서의 </a:t>
            </a:r>
            <a:r>
              <a:rPr lang="en-US" altLang="ko-KR" dirty="0"/>
              <a:t>sampling</a:t>
            </a:r>
            <a:r>
              <a:rPr lang="ko-KR" altLang="en-US" dirty="0"/>
              <a:t>을 진행한 후 </a:t>
            </a:r>
            <a:r>
              <a:rPr lang="en-US" altLang="ko-KR" dirty="0"/>
              <a:t>merge</a:t>
            </a:r>
            <a:r>
              <a:rPr lang="ko-KR" altLang="en-US" dirty="0"/>
              <a:t>하는 </a:t>
            </a:r>
            <a:r>
              <a:rPr lang="en-US" altLang="ko-KR" dirty="0"/>
              <a:t>cascade</a:t>
            </a:r>
            <a:r>
              <a:rPr lang="ko-KR" altLang="en-US" dirty="0"/>
              <a:t>의 구조를 도입합니다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이를 통해 모든 픽셀에서 모든 방향으로 </a:t>
            </a:r>
            <a:r>
              <a:rPr lang="en-US" altLang="ko-KR" dirty="0"/>
              <a:t>ray</a:t>
            </a:r>
            <a:r>
              <a:rPr lang="ko-KR" altLang="en-US" dirty="0"/>
              <a:t>를 </a:t>
            </a:r>
            <a:r>
              <a:rPr lang="ko-KR" altLang="en-US" dirty="0" err="1"/>
              <a:t>샘플링하지</a:t>
            </a:r>
            <a:r>
              <a:rPr lang="ko-KR" altLang="en-US" dirty="0"/>
              <a:t> 않더라도 비슷한 효과를 구현할 수 있게 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165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다음은 </a:t>
            </a:r>
            <a:r>
              <a:rPr lang="en-US" altLang="ko-KR" dirty="0"/>
              <a:t>Radiance Cascades</a:t>
            </a:r>
            <a:r>
              <a:rPr lang="ko-KR" altLang="en-US" dirty="0"/>
              <a:t>의 렌더링 결과입니다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먼저 </a:t>
            </a:r>
            <a:r>
              <a:rPr lang="en-US" altLang="ko-KR" dirty="0"/>
              <a:t>Cornell Box </a:t>
            </a:r>
            <a:r>
              <a:rPr lang="ko-KR" altLang="en-US" dirty="0"/>
              <a:t>장면에서 여러 옵션을 켜고 끄면서 성능을 비교했습니다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기본</a:t>
            </a:r>
            <a:r>
              <a:rPr lang="en-US" altLang="ko-KR" dirty="0"/>
              <a:t>(Base) </a:t>
            </a:r>
            <a:r>
              <a:rPr lang="ko-KR" altLang="en-US" dirty="0"/>
              <a:t>설정에서 약 </a:t>
            </a:r>
            <a:r>
              <a:rPr lang="en-US" altLang="ko-KR" dirty="0"/>
              <a:t>1.29ms</a:t>
            </a:r>
            <a:r>
              <a:rPr lang="ko-KR" altLang="en-US" dirty="0"/>
              <a:t>가 걸렸고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Adaptive Ray Scale, Cascade Scale Factor, Adaptive Sampling Density</a:t>
            </a:r>
            <a:r>
              <a:rPr lang="ko-KR" altLang="en-US" dirty="0"/>
              <a:t>를 각각 활성화했을 때</a:t>
            </a:r>
          </a:p>
          <a:p>
            <a:r>
              <a:rPr lang="ko-KR" altLang="en-US" dirty="0"/>
              <a:t>성능 개선이 소폭 이루어진 것을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모든 기능을 다 적용했을 때는 </a:t>
            </a:r>
            <a:r>
              <a:rPr lang="en-US" altLang="ko-KR" dirty="0"/>
              <a:t>1.54ms</a:t>
            </a:r>
            <a:r>
              <a:rPr lang="ko-KR" altLang="en-US" dirty="0"/>
              <a:t>로 소폭 증가했지만</a:t>
            </a:r>
            <a:r>
              <a:rPr lang="en-US" altLang="ko-KR" dirty="0"/>
              <a:t>,</a:t>
            </a:r>
          </a:p>
          <a:p>
            <a:r>
              <a:rPr lang="ko-KR" altLang="en-US" dirty="0"/>
              <a:t>전체 </a:t>
            </a:r>
            <a:r>
              <a:rPr lang="en-US" altLang="ko-KR" dirty="0"/>
              <a:t>GI </a:t>
            </a:r>
            <a:r>
              <a:rPr lang="ko-KR" altLang="en-US" dirty="0"/>
              <a:t>품질이 향상된다는 점을 고려하면 충분히 효율적인 결과라고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넘기고</a:t>
            </a:r>
          </a:p>
          <a:p>
            <a:endParaRPr lang="ko-KR" altLang="en-US" dirty="0"/>
          </a:p>
          <a:p>
            <a:r>
              <a:rPr lang="ko-KR" altLang="en-US" dirty="0"/>
              <a:t>다음은 </a:t>
            </a:r>
            <a:r>
              <a:rPr lang="en-US" altLang="ko-KR" dirty="0"/>
              <a:t>Top-down </a:t>
            </a:r>
            <a:r>
              <a:rPr lang="ko-KR" altLang="en-US" dirty="0"/>
              <a:t>형태의 복잡한 장면입니다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장면에서는 </a:t>
            </a:r>
            <a:r>
              <a:rPr lang="en-US" altLang="ko-KR" dirty="0"/>
              <a:t>geometry </a:t>
            </a:r>
            <a:r>
              <a:rPr lang="ko-KR" altLang="en-US" dirty="0"/>
              <a:t>변화가 크기 때문에</a:t>
            </a:r>
          </a:p>
          <a:p>
            <a:r>
              <a:rPr lang="en-US" altLang="ko-KR" dirty="0"/>
              <a:t>Adaptive Sampling Density</a:t>
            </a:r>
            <a:r>
              <a:rPr lang="ko-KR" altLang="en-US" dirty="0"/>
              <a:t>를 켜면 시간이 크게 증가하는 모습을 볼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그런데 </a:t>
            </a:r>
            <a:r>
              <a:rPr lang="en-US" altLang="ko-KR" dirty="0"/>
              <a:t>Adaptive Ray Scale</a:t>
            </a:r>
            <a:r>
              <a:rPr lang="ko-KR" altLang="en-US" dirty="0"/>
              <a:t>과 </a:t>
            </a:r>
            <a:r>
              <a:rPr lang="en-US" altLang="ko-KR" dirty="0"/>
              <a:t>CSF</a:t>
            </a:r>
            <a:r>
              <a:rPr lang="ko-KR" altLang="en-US" dirty="0"/>
              <a:t>만 결합한 경우에는</a:t>
            </a:r>
          </a:p>
          <a:p>
            <a:r>
              <a:rPr lang="en-US" altLang="ko-KR" dirty="0"/>
              <a:t>Base 1.53ms → 1.57ms</a:t>
            </a:r>
            <a:r>
              <a:rPr lang="ko-KR" altLang="en-US" dirty="0"/>
              <a:t>로 거의 동일한 성능을 유지합니다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장면이 복잡해도 적응적 스케일링을 잘 사용하면</a:t>
            </a:r>
          </a:p>
          <a:p>
            <a:r>
              <a:rPr lang="ko-KR" altLang="en-US" dirty="0"/>
              <a:t>성능 손실은 최소화하고 품질은 향상될 수 있다는 것을 확인할 수 있습니다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8666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cornell</a:t>
            </a:r>
            <a:r>
              <a:rPr lang="en-US" altLang="ko-KR" dirty="0"/>
              <a:t> box scene</a:t>
            </a:r>
            <a:r>
              <a:rPr lang="ko-KR" altLang="en-US" dirty="0"/>
              <a:t>과 </a:t>
            </a:r>
            <a:r>
              <a:rPr lang="en-US" altLang="ko-KR" dirty="0"/>
              <a:t>top-down scene</a:t>
            </a:r>
            <a:r>
              <a:rPr lang="ko-KR" altLang="en-US" dirty="0"/>
              <a:t>은 이와 같습니다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55424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정리하면</a:t>
            </a:r>
            <a:r>
              <a:rPr lang="en-US" altLang="ko-KR" dirty="0"/>
              <a:t>, Radiance Cascades</a:t>
            </a:r>
            <a:r>
              <a:rPr lang="ko-KR" altLang="en-US" dirty="0"/>
              <a:t>는</a:t>
            </a:r>
          </a:p>
          <a:p>
            <a:r>
              <a:rPr lang="ko-KR" altLang="en-US" dirty="0"/>
              <a:t>실시간 글로벌 </a:t>
            </a:r>
            <a:r>
              <a:rPr lang="ko-KR" altLang="en-US" dirty="0" err="1"/>
              <a:t>일루미네이션</a:t>
            </a:r>
            <a:r>
              <a:rPr lang="ko-KR" altLang="en-US" dirty="0"/>
              <a:t> 상황에서</a:t>
            </a:r>
          </a:p>
          <a:p>
            <a:r>
              <a:rPr lang="ko-KR" altLang="en-US" dirty="0"/>
              <a:t>높은 성능 유지 </a:t>
            </a:r>
            <a:r>
              <a:rPr lang="en-US" altLang="ko-KR" dirty="0"/>
              <a:t>+ </a:t>
            </a:r>
            <a:r>
              <a:rPr lang="ko-KR" altLang="en-US" dirty="0"/>
              <a:t>적응적 품질 향상이라는 두 목표를 동시에 달성한 기법입니다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특히 </a:t>
            </a:r>
            <a:r>
              <a:rPr lang="en-US" altLang="ko-KR" dirty="0"/>
              <a:t>ARS</a:t>
            </a:r>
            <a:r>
              <a:rPr lang="ko-KR" altLang="en-US" dirty="0"/>
              <a:t>와 </a:t>
            </a:r>
            <a:r>
              <a:rPr lang="en-US" altLang="ko-KR" dirty="0"/>
              <a:t>CSF</a:t>
            </a:r>
            <a:r>
              <a:rPr lang="ko-KR" altLang="en-US" dirty="0"/>
              <a:t>처럼 성능에 거의 영향을 주지 않는 최적화 기능이 있기 때문에</a:t>
            </a:r>
          </a:p>
          <a:p>
            <a:r>
              <a:rPr lang="ko-KR" altLang="en-US" dirty="0"/>
              <a:t>복잡한 장면에서도 안정적인 </a:t>
            </a:r>
            <a:r>
              <a:rPr lang="en-US" altLang="ko-KR" dirty="0"/>
              <a:t>GI</a:t>
            </a:r>
            <a:r>
              <a:rPr lang="ko-KR" altLang="en-US" dirty="0"/>
              <a:t>를 제공할 수 있다는 점이 핵심 장점입니다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4826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하지만 </a:t>
            </a:r>
            <a:r>
              <a:rPr lang="en-US" altLang="ko-KR" dirty="0"/>
              <a:t>cascade </a:t>
            </a:r>
            <a:r>
              <a:rPr lang="ko-KR" altLang="en-US" dirty="0"/>
              <a:t>구조 특성상 여전히</a:t>
            </a:r>
            <a:r>
              <a:rPr lang="en-US" altLang="ko-KR" dirty="0"/>
              <a:t> </a:t>
            </a:r>
            <a:r>
              <a:rPr lang="ko-KR" altLang="en-US" dirty="0"/>
              <a:t>문제가 존재하고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Adaptive </a:t>
            </a:r>
            <a:r>
              <a:rPr lang="ko-KR" altLang="en-US" dirty="0"/>
              <a:t>기법을 위한 오버헤드 감소도 더 개선할 여지가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또한 </a:t>
            </a:r>
            <a:r>
              <a:rPr lang="en-US" altLang="ko-KR" dirty="0"/>
              <a:t>Scene variance </a:t>
            </a:r>
            <a:r>
              <a:rPr lang="ko-KR" altLang="en-US" dirty="0"/>
              <a:t>분석을 더 정교화해서</a:t>
            </a:r>
          </a:p>
          <a:p>
            <a:r>
              <a:rPr lang="ko-KR" altLang="en-US" dirty="0"/>
              <a:t>복잡한 장면에서도 품질과 성능의 균형을 자동으로 맞추는 추가적인 최적화 방안 연구가 앞으로 필요한 연구 방향이라고 생각합니다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8893-9A15-4700-AE81-9337D45ADDD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200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5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8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6.xm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gif"/><Relationship Id="rId5" Type="http://schemas.openxmlformats.org/officeDocument/2006/relationships/hyperlink" Target="https://m4xc.dev/" TargetMode="External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gif"/><Relationship Id="rId4" Type="http://schemas.openxmlformats.org/officeDocument/2006/relationships/hyperlink" Target="https://m4xc.dev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8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0868" y="10008764"/>
            <a:ext cx="18869735" cy="120011"/>
            <a:chOff x="0" y="0"/>
            <a:chExt cx="4969807" cy="316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1961631" y="790575"/>
            <a:ext cx="5297669" cy="886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2025-2 </a:t>
            </a: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미디어프로젝트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Final Presentation</a:t>
            </a:r>
            <a:endParaRPr lang="en-US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28700" y="8722416"/>
            <a:ext cx="2975952" cy="4462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639"/>
              </a:lnSpc>
              <a:spcBef>
                <a:spcPct val="0"/>
              </a:spcBef>
            </a:pPr>
            <a:r>
              <a:rPr lang="en-US" sz="2599" u="none" strike="noStrike" dirty="0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2025</a:t>
            </a:r>
            <a:r>
              <a:rPr lang="en-US" altLang="ko-KR" sz="2599" u="none" strike="noStrike" dirty="0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.11.24.</a:t>
            </a:r>
            <a:endParaRPr lang="en-US" sz="2599" u="none" strike="noStrike" dirty="0">
              <a:solidFill>
                <a:srgbClr val="191919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877800" y="8282327"/>
            <a:ext cx="4381500" cy="880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400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31</a:t>
            </a:r>
            <a:r>
              <a:rPr lang="ko-KR" altLang="en-US" sz="2400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조 </a:t>
            </a:r>
            <a:r>
              <a:rPr lang="en-US" altLang="ko-KR" sz="2400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/ Team Radiant</a:t>
            </a:r>
            <a:br>
              <a:rPr lang="en-US" altLang="ko-KR" sz="2400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</a:br>
            <a:r>
              <a:rPr lang="ko-KR" altLang="en-US" sz="2400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소프트웨어학과 한동엽 </a:t>
            </a:r>
            <a:r>
              <a:rPr lang="ko-KR" altLang="en-US" sz="2400" dirty="0" err="1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강전찬</a:t>
            </a:r>
            <a:endParaRPr lang="en-US" altLang="ko-KR" sz="2400" dirty="0">
              <a:solidFill>
                <a:srgbClr val="191919"/>
              </a:solidFill>
              <a:latin typeface="윤고딕" panose="020B0600000101010101" charset="-127"/>
              <a:ea typeface="윤고딕" panose="020B0600000101010101" charset="-127"/>
              <a:cs typeface="윤고딕"/>
              <a:sym typeface="윤고딕"/>
            </a:endParaRPr>
          </a:p>
        </p:txBody>
      </p:sp>
      <p:sp>
        <p:nvSpPr>
          <p:cNvPr id="6" name="TextBox 2">
            <a:extLst>
              <a:ext uri="{FF2B5EF4-FFF2-40B4-BE49-F238E27FC236}">
                <a16:creationId xmlns:a16="http://schemas.microsoft.com/office/drawing/2014/main" id="{F98F0A3B-E5DA-0A8B-BDE6-00C48D65B153}"/>
              </a:ext>
            </a:extLst>
          </p:cNvPr>
          <p:cNvSpPr txBox="1"/>
          <p:nvPr/>
        </p:nvSpPr>
        <p:spPr>
          <a:xfrm>
            <a:off x="2666998" y="3695701"/>
            <a:ext cx="12954002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Radiance Cascades</a:t>
            </a:r>
            <a:r>
              <a:rPr lang="ko-KR" alt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를 활용한</a:t>
            </a:r>
            <a:endParaRPr lang="en-US" altLang="ko-KR" sz="6514" spc="-214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  <a:p>
            <a:pPr algn="ctr">
              <a:lnSpc>
                <a:spcPts val="7492"/>
              </a:lnSpc>
            </a:pPr>
            <a:r>
              <a:rPr lang="ko-KR" alt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실시간 </a:t>
            </a:r>
            <a:r>
              <a:rPr lang="en-US" altLang="ko-KR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global illumination </a:t>
            </a:r>
            <a:r>
              <a:rPr lang="ko-KR" alt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구현</a:t>
            </a:r>
            <a:endParaRPr lang="en-US" sz="6514" spc="-214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pic>
        <p:nvPicPr>
          <p:cNvPr id="24" name="오디오 23">
            <a:hlinkClick r:id="" action="ppaction://media"/>
            <a:extLst>
              <a:ext uri="{FF2B5EF4-FFF2-40B4-BE49-F238E27FC236}">
                <a16:creationId xmlns:a16="http://schemas.microsoft.com/office/drawing/2014/main" id="{C26599DD-893F-D190-9EB9-B73EDE1ABD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69"/>
    </mc:Choice>
    <mc:Fallback>
      <p:transition spd="slow" advTm="11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A64AA-751D-58B2-0574-E86486BC29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3D475A1-35BB-63F5-4911-4AB95FF0585E}"/>
              </a:ext>
            </a:extLst>
          </p:cNvPr>
          <p:cNvSpPr txBox="1"/>
          <p:nvPr/>
        </p:nvSpPr>
        <p:spPr>
          <a:xfrm>
            <a:off x="1104900" y="1066262"/>
            <a:ext cx="92440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Rendering Results* on Top-Down</a:t>
            </a:r>
            <a:r>
              <a:rPr lang="ko-KR" altLang="en-US" sz="3600" b="1" dirty="0">
                <a:latin typeface="윤고딕" panose="020B0600000101010101" charset="-127"/>
                <a:ea typeface="윤고딕" panose="020B0600000101010101" charset="-127"/>
              </a:rPr>
              <a:t> </a:t>
            </a:r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Scene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18BC8B-AA57-43F1-F96A-22C4897D80E6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93835D80-A31B-5380-7C52-A81AE5198287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BE7DA498-D001-1F35-0B12-6677AB672DE5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300F626F-51CF-778F-467E-5041882BEC23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FE89A3DF-4CB7-94C4-CB1C-D0E9729149DD}"/>
              </a:ext>
            </a:extLst>
          </p:cNvPr>
          <p:cNvSpPr txBox="1"/>
          <p:nvPr/>
        </p:nvSpPr>
        <p:spPr>
          <a:xfrm>
            <a:off x="131307" y="9672130"/>
            <a:ext cx="5917068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1600" dirty="0">
                <a:latin typeface="윤고딕" panose="020B0600000101010101" charset="-127"/>
                <a:ea typeface="윤고딕" panose="020B0600000101010101" charset="-127"/>
              </a:rPr>
              <a:t>*Measured with NVIDIA Nsight on RTX 3080 w/ Ryzen 9 3950X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FF5033D4-A2DA-DC1B-14C6-641F9EDFF010}"/>
              </a:ext>
            </a:extLst>
          </p:cNvPr>
          <p:cNvGrpSpPr/>
          <p:nvPr/>
        </p:nvGrpSpPr>
        <p:grpSpPr>
          <a:xfrm>
            <a:off x="144787" y="1871419"/>
            <a:ext cx="6069286" cy="3467344"/>
            <a:chOff x="1140138" y="1251149"/>
            <a:chExt cx="4299258" cy="2456138"/>
          </a:xfrm>
        </p:grpSpPr>
        <p:pic>
          <p:nvPicPr>
            <p:cNvPr id="4" name="그림 3" descr="스크린샷, 멀티미디어 소프트웨어, 그래픽 소프트웨어, 텍스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C06718AE-3575-FC12-32D8-ED90B537A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78854" y="1251149"/>
              <a:ext cx="3160542" cy="24561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A0E7FEA-7FA0-CA0F-69E3-8FAB3F3D7AFE}"/>
                </a:ext>
              </a:extLst>
            </p:cNvPr>
            <p:cNvSpPr txBox="1"/>
            <p:nvPr/>
          </p:nvSpPr>
          <p:spPr>
            <a:xfrm>
              <a:off x="1140138" y="2482604"/>
              <a:ext cx="1321746" cy="3488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Base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(1.53ms)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C8CEE3F-48A4-6249-49AE-3A4C0AB79870}"/>
              </a:ext>
            </a:extLst>
          </p:cNvPr>
          <p:cNvGrpSpPr/>
          <p:nvPr/>
        </p:nvGrpSpPr>
        <p:grpSpPr>
          <a:xfrm>
            <a:off x="6697533" y="1886440"/>
            <a:ext cx="5908806" cy="3461934"/>
            <a:chOff x="7161410" y="1254981"/>
            <a:chExt cx="4185579" cy="2452306"/>
          </a:xfrm>
        </p:grpSpPr>
        <p:pic>
          <p:nvPicPr>
            <p:cNvPr id="12" name="그림 11" descr="스크린샷, 멀티미디어 소프트웨어, 디지털 합성, 그래픽 소프트웨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740EAFB-8D70-8E8E-0250-1EA15DD208F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61410" y="1254981"/>
              <a:ext cx="3158693" cy="245230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1E4EFA5-0BE3-50F0-219C-786475257A90}"/>
                </a:ext>
              </a:extLst>
            </p:cNvPr>
            <p:cNvSpPr txBox="1"/>
            <p:nvPr/>
          </p:nvSpPr>
          <p:spPr>
            <a:xfrm>
              <a:off x="10025243" y="2458693"/>
              <a:ext cx="1321746" cy="3488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CSF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(1.77ms)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0042F79-69E4-E281-C6E5-A497EB429AB3}"/>
              </a:ext>
            </a:extLst>
          </p:cNvPr>
          <p:cNvGrpSpPr/>
          <p:nvPr/>
        </p:nvGrpSpPr>
        <p:grpSpPr>
          <a:xfrm>
            <a:off x="6697533" y="5556145"/>
            <a:ext cx="6018342" cy="3461933"/>
            <a:chOff x="6186957" y="1631852"/>
            <a:chExt cx="7309235" cy="4237137"/>
          </a:xfrm>
        </p:grpSpPr>
        <p:pic>
          <p:nvPicPr>
            <p:cNvPr id="15" name="그림 14" descr="스크린샷, 멀티미디어 소프트웨어, 그래픽 소프트웨어, 3D 모델링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AC3A2E9B-1DD6-2497-ECB1-60F1380CD20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13"/>
            <a:stretch>
              <a:fillRect/>
            </a:stretch>
          </p:blipFill>
          <p:spPr>
            <a:xfrm>
              <a:off x="6186957" y="1631852"/>
              <a:ext cx="5428269" cy="4237137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9AA934-236D-9FBA-0A0A-C4400F06FFF3}"/>
                </a:ext>
              </a:extLst>
            </p:cNvPr>
            <p:cNvSpPr txBox="1"/>
            <p:nvPr/>
          </p:nvSpPr>
          <p:spPr>
            <a:xfrm>
              <a:off x="11188041" y="3449067"/>
              <a:ext cx="2308151" cy="60271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ALL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(6.14ms)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FEB8E40A-E715-CFBD-3C0F-F5A9EE1CC4DC}"/>
              </a:ext>
            </a:extLst>
          </p:cNvPr>
          <p:cNvGrpSpPr/>
          <p:nvPr/>
        </p:nvGrpSpPr>
        <p:grpSpPr>
          <a:xfrm>
            <a:off x="444027" y="5533708"/>
            <a:ext cx="5770045" cy="3488880"/>
            <a:chOff x="967803" y="3780506"/>
            <a:chExt cx="5770045" cy="3488880"/>
          </a:xfrm>
        </p:grpSpPr>
        <p:pic>
          <p:nvPicPr>
            <p:cNvPr id="18" name="그림 17" descr="스크린샷, 멀티미디어 소프트웨어, 그래픽 소프트웨어, 디지털 합성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A794624A-793E-5D03-29CA-7936060DAB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66493" y="3780506"/>
              <a:ext cx="4471355" cy="348888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7DB3B16-B544-659B-A44F-8579DF970EF9}"/>
                </a:ext>
              </a:extLst>
            </p:cNvPr>
            <p:cNvSpPr txBox="1"/>
            <p:nvPr/>
          </p:nvSpPr>
          <p:spPr>
            <a:xfrm>
              <a:off x="967803" y="5353369"/>
              <a:ext cx="1321746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ARS+CSF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(1.57ms)</a:t>
              </a:r>
            </a:p>
          </p:txBody>
        </p: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4734E15-2F85-A350-564A-89A57E6591CE}"/>
              </a:ext>
            </a:extLst>
          </p:cNvPr>
          <p:cNvGrpSpPr/>
          <p:nvPr/>
        </p:nvGrpSpPr>
        <p:grpSpPr>
          <a:xfrm>
            <a:off x="12897356" y="3192491"/>
            <a:ext cx="4842734" cy="5070074"/>
            <a:chOff x="8306596" y="2446208"/>
            <a:chExt cx="3444241" cy="3410491"/>
          </a:xfrm>
        </p:grpSpPr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5CCC45C3-2CF3-0E39-DEEC-27AD42425B03}"/>
                </a:ext>
              </a:extLst>
            </p:cNvPr>
            <p:cNvGrpSpPr/>
            <p:nvPr/>
          </p:nvGrpSpPr>
          <p:grpSpPr>
            <a:xfrm>
              <a:off x="8306596" y="2446208"/>
              <a:ext cx="3444241" cy="2312106"/>
              <a:chOff x="8370096" y="2674808"/>
              <a:chExt cx="3444241" cy="2312106"/>
            </a:xfrm>
          </p:grpSpPr>
          <p:grpSp>
            <p:nvGrpSpPr>
              <p:cNvPr id="24" name="그룹 23">
                <a:extLst>
                  <a:ext uri="{FF2B5EF4-FFF2-40B4-BE49-F238E27FC236}">
                    <a16:creationId xmlns:a16="http://schemas.microsoft.com/office/drawing/2014/main" id="{57BA153B-675C-70F1-84CA-7EBE21F80F09}"/>
                  </a:ext>
                </a:extLst>
              </p:cNvPr>
              <p:cNvGrpSpPr/>
              <p:nvPr/>
            </p:nvGrpSpPr>
            <p:grpSpPr>
              <a:xfrm>
                <a:off x="8370096" y="2674808"/>
                <a:ext cx="3444241" cy="2312106"/>
                <a:chOff x="8363746" y="2728508"/>
                <a:chExt cx="3444241" cy="2312106"/>
              </a:xfrm>
            </p:grpSpPr>
            <p:graphicFrame>
              <p:nvGraphicFramePr>
                <p:cNvPr id="26" name="차트 25">
                  <a:extLst>
                    <a:ext uri="{FF2B5EF4-FFF2-40B4-BE49-F238E27FC236}">
                      <a16:creationId xmlns:a16="http://schemas.microsoft.com/office/drawing/2014/main" id="{747FDEF0-F41D-9192-DAE8-307B78EA3827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186577863"/>
                    </p:ext>
                  </p:extLst>
                </p:nvPr>
              </p:nvGraphicFramePr>
              <p:xfrm>
                <a:off x="8363746" y="2728508"/>
                <a:ext cx="3345767" cy="2312106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8"/>
                </a:graphicData>
              </a:graphic>
            </p:graphicFrame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0F925D9-073B-C7A5-785F-32069AAFE7A1}"/>
                    </a:ext>
                  </a:extLst>
                </p:cNvPr>
                <p:cNvSpPr txBox="1"/>
                <p:nvPr/>
              </p:nvSpPr>
              <p:spPr>
                <a:xfrm>
                  <a:off x="10486241" y="3768752"/>
                  <a:ext cx="1321746" cy="12421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algn="ctr"/>
                  <a:r>
                    <a:rPr lang="en-US" altLang="ko-KR" sz="1200" b="1" u="sng" dirty="0">
                      <a:latin typeface="윤고딕" panose="020B0600000101010101" charset="-127"/>
                      <a:ea typeface="윤고딕" panose="020B0600000101010101" charset="-127"/>
                    </a:rPr>
                    <a:t>Overhead </a:t>
                  </a:r>
                  <a:r>
                    <a:rPr lang="ko-KR" altLang="en-US" sz="1200" b="1" u="sng" dirty="0">
                      <a:latin typeface="윤고딕" panose="020B0600000101010101" charset="-127"/>
                      <a:ea typeface="윤고딕" panose="020B0600000101010101" charset="-127"/>
                    </a:rPr>
                    <a:t>감소</a:t>
                  </a:r>
                  <a:endParaRPr lang="en-US" altLang="ko-KR" sz="1200" b="1" u="sng" dirty="0">
                    <a:latin typeface="윤고딕" panose="020B0600000101010101" charset="-127"/>
                    <a:ea typeface="윤고딕" panose="020B0600000101010101" charset="-127"/>
                  </a:endParaRPr>
                </a:p>
              </p:txBody>
            </p:sp>
          </p:grpSp>
          <p:cxnSp>
            <p:nvCxnSpPr>
              <p:cNvPr id="25" name="직선 화살표 연결선 24">
                <a:extLst>
                  <a:ext uri="{FF2B5EF4-FFF2-40B4-BE49-F238E27FC236}">
                    <a16:creationId xmlns:a16="http://schemas.microsoft.com/office/drawing/2014/main" id="{11087F5D-186C-2438-C95F-3AB5DF888017}"/>
                  </a:ext>
                </a:extLst>
              </p:cNvPr>
              <p:cNvCxnSpPr/>
              <p:nvPr/>
            </p:nvCxnSpPr>
            <p:spPr>
              <a:xfrm>
                <a:off x="10185009" y="3566160"/>
                <a:ext cx="907366" cy="724486"/>
              </a:xfrm>
              <a:prstGeom prst="straightConnector1">
                <a:avLst/>
              </a:prstGeom>
              <a:ln w="762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FA904A-5E34-2C0B-BF76-DECB98FD6EE6}"/>
                </a:ext>
              </a:extLst>
            </p:cNvPr>
            <p:cNvSpPr txBox="1"/>
            <p:nvPr/>
          </p:nvSpPr>
          <p:spPr>
            <a:xfrm>
              <a:off x="9005276" y="5442634"/>
              <a:ext cx="1948406" cy="414065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ko-KR" altLang="en-US" sz="2000" dirty="0">
                  <a:latin typeface="윤고딕" panose="020B0600000101010101" charset="-127"/>
                  <a:ea typeface="윤고딕" panose="020B0600000101010101" charset="-127"/>
                </a:rPr>
                <a:t>품질을 높이면서도</a:t>
              </a:r>
              <a:br>
                <a:rPr lang="en-US" altLang="ko-KR" sz="20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ko-KR" altLang="en-US" sz="2000" dirty="0">
                  <a:latin typeface="윤고딕" panose="020B0600000101010101" charset="-127"/>
                  <a:ea typeface="윤고딕" panose="020B0600000101010101" charset="-127"/>
                </a:rPr>
                <a:t>성능 손실을 최소화하였음</a:t>
              </a:r>
              <a:endParaRPr lang="en-US" altLang="ko-KR" sz="2000" dirty="0"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8" name="TextBox 5">
            <a:extLst>
              <a:ext uri="{FF2B5EF4-FFF2-40B4-BE49-F238E27FC236}">
                <a16:creationId xmlns:a16="http://schemas.microsoft.com/office/drawing/2014/main" id="{F88799E3-2B81-8D73-7694-FB1FF14ABBA0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실험 결과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35" name="오디오 34">
            <a:hlinkClick r:id="" action="ppaction://media"/>
            <a:extLst>
              <a:ext uri="{FF2B5EF4-FFF2-40B4-BE49-F238E27FC236}">
                <a16:creationId xmlns:a16="http://schemas.microsoft.com/office/drawing/2014/main" id="{B4846D53-F6D1-0FAF-8FBF-25125AA84A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7225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9"/>
    </mc:Choice>
    <mc:Fallback xmlns="">
      <p:transition spd="slow" advTm="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CD7464-16E9-0C2D-B2C5-715E93B97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4DD17A-54DD-01B5-67A1-19347912F6B6}"/>
              </a:ext>
            </a:extLst>
          </p:cNvPr>
          <p:cNvSpPr txBox="1"/>
          <p:nvPr/>
        </p:nvSpPr>
        <p:spPr>
          <a:xfrm>
            <a:off x="1104900" y="1066262"/>
            <a:ext cx="4054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윤고딕 Bold" panose="020B0600000101010101" charset="-127"/>
                <a:ea typeface="윤고딕 Bold" panose="020B0600000101010101" charset="-127"/>
              </a:rPr>
              <a:t>결론 및 향후 과제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4E2E86-72A5-041A-EE0E-00D46DE2481C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735B36F4-CFB0-3126-B126-34F1378E3752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63FF9311-32B6-A53A-51C8-1E30B790F9D8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3595D8EB-DCC7-72A3-F2E0-26DF0B640B23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A94574B-F9EC-4045-718C-6CAFE5AA67AC}"/>
              </a:ext>
            </a:extLst>
          </p:cNvPr>
          <p:cNvSpPr txBox="1"/>
          <p:nvPr/>
        </p:nvSpPr>
        <p:spPr>
          <a:xfrm>
            <a:off x="1104900" y="3589228"/>
            <a:ext cx="7962900" cy="384720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ko-KR" altLang="en-US" sz="2800" b="1" dirty="0">
                <a:latin typeface="윤고딕" panose="020B0600000101010101" charset="-127"/>
                <a:ea typeface="윤고딕" panose="020B0600000101010101" charset="-127"/>
              </a:rPr>
              <a:t>결론</a:t>
            </a:r>
            <a:r>
              <a:rPr lang="en-US" altLang="ko-KR" sz="2800" b="1" dirty="0">
                <a:latin typeface="윤고딕" panose="020B0600000101010101" charset="-127"/>
                <a:ea typeface="윤고딕" panose="020B0600000101010101" charset="-127"/>
              </a:rPr>
              <a:t>: </a:t>
            </a:r>
            <a:r>
              <a:rPr lang="ko-KR" altLang="en-US" sz="2800" b="1" dirty="0">
                <a:latin typeface="윤고딕" panose="020B0600000101010101" charset="-127"/>
                <a:ea typeface="윤고딕" panose="020B0600000101010101" charset="-127"/>
              </a:rPr>
              <a:t>실시간 </a:t>
            </a:r>
            <a:r>
              <a:rPr lang="en-US" altLang="ko-KR" sz="2800" b="1" dirty="0">
                <a:latin typeface="윤고딕" panose="020B0600000101010101" charset="-127"/>
                <a:ea typeface="윤고딕" panose="020B0600000101010101" charset="-127"/>
              </a:rPr>
              <a:t>GI</a:t>
            </a:r>
            <a:r>
              <a:rPr lang="ko-KR" altLang="en-US" sz="2800" b="1" dirty="0">
                <a:latin typeface="윤고딕" panose="020B0600000101010101" charset="-127"/>
                <a:ea typeface="윤고딕" panose="020B0600000101010101" charset="-127"/>
              </a:rPr>
              <a:t>의 한계 극복 및 최적화 시도</a:t>
            </a:r>
            <a:endParaRPr lang="en-US" altLang="ko-KR" sz="2800" b="1" dirty="0">
              <a:latin typeface="윤고딕" panose="020B0600000101010101" charset="-127"/>
              <a:ea typeface="윤고딕" panose="020B0600000101010101" charset="-127"/>
            </a:endParaRPr>
          </a:p>
          <a:p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실시간성 보장을 위한 안정적이고 강건한 알고리즘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윤고딕" panose="020B0600000101010101" charset="-127"/>
                <a:ea typeface="윤고딕" panose="020B0600000101010101" charset="-127"/>
              </a:rPr>
              <a:t>문제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: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기존 방법들의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light leaking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및 메모리 관리 측면의 어려움</a:t>
            </a:r>
            <a:b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</a:b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lvl="2"/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→ </a:t>
            </a:r>
            <a:r>
              <a:rPr lang="en-US" altLang="ko-KR" u="sng" dirty="0">
                <a:latin typeface="윤고딕" panose="020B0600000101010101" charset="-127"/>
                <a:ea typeface="윤고딕" panose="020B0600000101010101" charset="-127"/>
              </a:rPr>
              <a:t>direction-first layout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및 </a:t>
            </a:r>
            <a:r>
              <a:rPr lang="en-US" altLang="ko-KR" u="sng" dirty="0">
                <a:latin typeface="윤고딕" panose="020B0600000101010101" charset="-127"/>
                <a:ea typeface="윤고딕" panose="020B0600000101010101" charset="-127"/>
              </a:rPr>
              <a:t>bilateral merge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로 해결하고자 함</a:t>
            </a:r>
            <a:endParaRPr lang="en-US" altLang="ko-KR" u="sng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동적 환경에 대응하는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adaptive performance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latin typeface="윤고딕" panose="020B0600000101010101" charset="-127"/>
                <a:ea typeface="윤고딕" panose="020B0600000101010101" charset="-127"/>
              </a:rPr>
              <a:t>문제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: Scene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의 복잡도에 관계없이 고정된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computing cost</a:t>
            </a:r>
            <a:b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</a:b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lvl="2"/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→ </a:t>
            </a:r>
            <a:r>
              <a:rPr lang="en-US" altLang="ko-KR" u="sng" dirty="0">
                <a:latin typeface="윤고딕" panose="020B0600000101010101" charset="-127"/>
                <a:ea typeface="윤고딕" panose="020B0600000101010101" charset="-127"/>
              </a:rPr>
              <a:t>Scene variance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를 분석하여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알고리즘이 스스로 </a:t>
            </a:r>
            <a:r>
              <a:rPr lang="ko-KR" altLang="en-US" dirty="0" err="1">
                <a:latin typeface="윤고딕" panose="020B0600000101010101" charset="-127"/>
                <a:ea typeface="윤고딕" panose="020B0600000101010101" charset="-127"/>
              </a:rPr>
              <a:t>연산량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 조절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lvl="2"/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→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다양한 조합으로 성능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-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품질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tradeoff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의 균형을 찾을 수 있음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940A68-0D92-8C2F-347A-06E5A79508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40645" y="1066262"/>
            <a:ext cx="4572854" cy="399480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03FF660-FED1-AB08-2576-11941B264F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3068" y="1199809"/>
            <a:ext cx="4601245" cy="3861261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46FD49B-264E-13B1-50B2-08F0D24E2A21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5226" r="15112"/>
          <a:stretch>
            <a:fillRect/>
          </a:stretch>
        </p:blipFill>
        <p:spPr>
          <a:xfrm>
            <a:off x="8740645" y="5143500"/>
            <a:ext cx="4572854" cy="422954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3374BF57-1E8F-C908-5F47-ACD91FD981A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93068" y="5143499"/>
            <a:ext cx="4601245" cy="4229541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CE0013B-93F1-5B61-CF3A-CDC13E7DAE68}"/>
              </a:ext>
            </a:extLst>
          </p:cNvPr>
          <p:cNvSpPr/>
          <p:nvPr/>
        </p:nvSpPr>
        <p:spPr>
          <a:xfrm>
            <a:off x="12896850" y="3057525"/>
            <a:ext cx="1009650" cy="531703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4B298675-AE42-1609-1CBC-F495834FB449}"/>
              </a:ext>
            </a:extLst>
          </p:cNvPr>
          <p:cNvSpPr/>
          <p:nvPr/>
        </p:nvSpPr>
        <p:spPr>
          <a:xfrm>
            <a:off x="12896850" y="6992417"/>
            <a:ext cx="1009650" cy="531703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DF45B01F-DEE3-71DC-C9D5-D4516F8464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37644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67"/>
    </mc:Choice>
    <mc:Fallback xmlns="">
      <p:transition spd="slow" advTm="24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B0ABC1-8F36-C5AF-CF61-3162E1DE6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E97114-06F7-3A4A-9CE0-BAAE440898D7}"/>
              </a:ext>
            </a:extLst>
          </p:cNvPr>
          <p:cNvSpPr txBox="1"/>
          <p:nvPr/>
        </p:nvSpPr>
        <p:spPr>
          <a:xfrm>
            <a:off x="1104900" y="1066262"/>
            <a:ext cx="4054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윤고딕 Bold" panose="020B0600000101010101" charset="-127"/>
                <a:ea typeface="윤고딕 Bold" panose="020B0600000101010101" charset="-127"/>
              </a:rPr>
              <a:t>결론 및 향후 과제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380E16-2C5E-A845-5DE7-5CCCD2FD9C2E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307F34FE-C39F-34DF-B416-72B26474473C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701D8188-EFED-BA3D-DDDF-E703DD3FABC0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E7490071-998B-9A75-6CBF-46793B1E00A4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64918AFF-3CB9-D796-3848-CFF03613C814}"/>
              </a:ext>
            </a:extLst>
          </p:cNvPr>
          <p:cNvGraphicFramePr>
            <a:graphicFrameLocks noGrp="1"/>
          </p:cNvGraphicFramePr>
          <p:nvPr/>
        </p:nvGraphicFramePr>
        <p:xfrm>
          <a:off x="9655071" y="3100460"/>
          <a:ext cx="7962900" cy="49416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66609">
                  <a:extLst>
                    <a:ext uri="{9D8B030D-6E8A-4147-A177-3AD203B41FA5}">
                      <a16:colId xmlns:a16="http://schemas.microsoft.com/office/drawing/2014/main" val="2379745625"/>
                    </a:ext>
                  </a:extLst>
                </a:gridCol>
                <a:gridCol w="1813720">
                  <a:extLst>
                    <a:ext uri="{9D8B030D-6E8A-4147-A177-3AD203B41FA5}">
                      <a16:colId xmlns:a16="http://schemas.microsoft.com/office/drawing/2014/main" val="3886997917"/>
                    </a:ext>
                  </a:extLst>
                </a:gridCol>
                <a:gridCol w="1537870">
                  <a:extLst>
                    <a:ext uri="{9D8B030D-6E8A-4147-A177-3AD203B41FA5}">
                      <a16:colId xmlns:a16="http://schemas.microsoft.com/office/drawing/2014/main" val="4001479541"/>
                    </a:ext>
                  </a:extLst>
                </a:gridCol>
                <a:gridCol w="1845782">
                  <a:extLst>
                    <a:ext uri="{9D8B030D-6E8A-4147-A177-3AD203B41FA5}">
                      <a16:colId xmlns:a16="http://schemas.microsoft.com/office/drawing/2014/main" val="2819211659"/>
                    </a:ext>
                  </a:extLst>
                </a:gridCol>
                <a:gridCol w="1298919">
                  <a:extLst>
                    <a:ext uri="{9D8B030D-6E8A-4147-A177-3AD203B41FA5}">
                      <a16:colId xmlns:a16="http://schemas.microsoft.com/office/drawing/2014/main" val="3279316818"/>
                    </a:ext>
                  </a:extLst>
                </a:gridCol>
              </a:tblGrid>
              <a:tr h="39787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Options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85094" marR="85094" marT="42547" marB="4254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Results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2284703331"/>
                  </a:ext>
                </a:extLst>
              </a:tr>
              <a:tr h="9283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Ray Scale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Cascade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Scale Factor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Sampling Density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1</a:t>
                      </a: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프레임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렌더링 시간</a:t>
                      </a: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증감률</a:t>
                      </a: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938581108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1.53ms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-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3033000842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1.89ms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123%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2614943116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1.77ms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115%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540228380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3.87ms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253%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528739340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1.57ms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102%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733061165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3.90ms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255%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3132666418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3.95ms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258%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426609771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6.14ms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401%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90673051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7271A95-DBAA-773E-D470-EC05DDF070AD}"/>
              </a:ext>
            </a:extLst>
          </p:cNvPr>
          <p:cNvSpPr txBox="1"/>
          <p:nvPr/>
        </p:nvSpPr>
        <p:spPr>
          <a:xfrm>
            <a:off x="9655071" y="2663838"/>
            <a:ext cx="3938579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000" b="1" dirty="0">
                <a:latin typeface="윤고딕" panose="020B0600000101010101" charset="-127"/>
                <a:ea typeface="윤고딕" panose="020B0600000101010101" charset="-127"/>
              </a:rPr>
              <a:t>Top-down Scene Rendering</a:t>
            </a:r>
            <a:endParaRPr lang="ko-KR" altLang="en-US" sz="20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7F598-930C-B25B-BDE1-49AF847FEE3A}"/>
              </a:ext>
            </a:extLst>
          </p:cNvPr>
          <p:cNvSpPr txBox="1"/>
          <p:nvPr/>
        </p:nvSpPr>
        <p:spPr>
          <a:xfrm>
            <a:off x="1104900" y="4158615"/>
            <a:ext cx="8543925" cy="196977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ko-KR" altLang="en-US" sz="2800" b="1" dirty="0">
                <a:latin typeface="윤고딕" panose="020B0600000101010101" charset="-127"/>
                <a:ea typeface="윤고딕" panose="020B0600000101010101" charset="-127"/>
              </a:rPr>
              <a:t>향후 과제</a:t>
            </a:r>
            <a:r>
              <a:rPr lang="en-US" altLang="ko-KR" sz="2800" b="1" dirty="0">
                <a:latin typeface="윤고딕" panose="020B0600000101010101" charset="-127"/>
                <a:ea typeface="윤고딕" panose="020B0600000101010101" charset="-127"/>
              </a:rPr>
              <a:t>: </a:t>
            </a:r>
            <a:r>
              <a:rPr lang="ko-KR" altLang="en-US" sz="2800" b="1" dirty="0">
                <a:latin typeface="윤고딕" panose="020B0600000101010101" charset="-127"/>
                <a:ea typeface="윤고딕" panose="020B0600000101010101" charset="-127"/>
              </a:rPr>
              <a:t>더 가벼운 실시간성 확보를 위해서는</a:t>
            </a:r>
            <a:r>
              <a:rPr lang="en-US" altLang="ko-KR" sz="2800" b="1" dirty="0">
                <a:latin typeface="윤고딕" panose="020B0600000101010101" charset="-127"/>
                <a:ea typeface="윤고딕" panose="020B0600000101010101" charset="-127"/>
              </a:rPr>
              <a:t>?</a:t>
            </a:r>
          </a:p>
          <a:p>
            <a:endParaRPr lang="en-US" altLang="ko-KR" sz="2800" b="1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조금만 복잡해진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scene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에서도 </a:t>
            </a:r>
            <a:r>
              <a:rPr lang="en-US" altLang="ko-KR" b="1" dirty="0">
                <a:latin typeface="윤고딕" panose="020B0600000101010101" charset="-127"/>
                <a:ea typeface="윤고딕" panose="020B0600000101010101" charset="-127"/>
              </a:rPr>
              <a:t>2~4</a:t>
            </a:r>
            <a:r>
              <a:rPr lang="ko-KR" altLang="en-US" b="1" dirty="0">
                <a:latin typeface="윤고딕" panose="020B0600000101010101" charset="-127"/>
                <a:ea typeface="윤고딕" panose="020B0600000101010101" charset="-127"/>
              </a:rPr>
              <a:t>배 </a:t>
            </a:r>
            <a:r>
              <a:rPr lang="en-US" altLang="ko-KR" b="1" dirty="0">
                <a:latin typeface="윤고딕" panose="020B0600000101010101" charset="-127"/>
                <a:ea typeface="윤고딕" panose="020B0600000101010101" charset="-127"/>
              </a:rPr>
              <a:t>time</a:t>
            </a:r>
            <a:r>
              <a:rPr lang="ko-KR" altLang="en-US" b="1" dirty="0">
                <a:latin typeface="윤고딕" panose="020B0600000101010101" charset="-127"/>
                <a:ea typeface="윤고딕" panose="020B0600000101010101" charset="-127"/>
              </a:rPr>
              <a:t>이 증가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하는 결과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만약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훨씬 더 복잡한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scene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이라면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overhead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가 발생할 수 있다는 추측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이전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frame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재활용 및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early exit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등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,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다양한 방법으로 추가 최적화 필요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3C44D461-37F4-23E3-BC29-51C93172728A}"/>
              </a:ext>
            </a:extLst>
          </p:cNvPr>
          <p:cNvCxnSpPr>
            <a:cxnSpLocks/>
          </p:cNvCxnSpPr>
          <p:nvPr/>
        </p:nvCxnSpPr>
        <p:spPr>
          <a:xfrm flipV="1">
            <a:off x="15724094" y="7924800"/>
            <a:ext cx="815788" cy="4572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D741D0D1-1697-43A8-42B1-592519709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73862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50"/>
    </mc:Choice>
    <mc:Fallback xmlns="">
      <p:transition spd="slow" advTm="21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CDC19-92F2-176E-AD98-E12106185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>
            <a:extLst>
              <a:ext uri="{FF2B5EF4-FFF2-40B4-BE49-F238E27FC236}">
                <a16:creationId xmlns:a16="http://schemas.microsoft.com/office/drawing/2014/main" id="{7D65A404-0653-9159-D313-EAB9BD848856}"/>
              </a:ext>
            </a:extLst>
          </p:cNvPr>
          <p:cNvSpPr txBox="1"/>
          <p:nvPr/>
        </p:nvSpPr>
        <p:spPr>
          <a:xfrm>
            <a:off x="2666998" y="4676596"/>
            <a:ext cx="12954002" cy="9903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92"/>
              </a:lnSpc>
            </a:pPr>
            <a:r>
              <a:rPr lang="ko-KR" altLang="en-US" sz="8800" spc="-214" dirty="0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감사합니다</a:t>
            </a:r>
            <a:r>
              <a:rPr lang="en-US" altLang="ko-KR" sz="8800" spc="-214" dirty="0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.</a:t>
            </a:r>
            <a:endParaRPr lang="en-US" sz="8800" spc="-214" dirty="0">
              <a:solidFill>
                <a:srgbClr val="191919"/>
              </a:solidFill>
              <a:latin typeface="윤고딕 Bold"/>
              <a:ea typeface="윤고딕 Bold"/>
              <a:cs typeface="윤고딕 Bold"/>
              <a:sym typeface="윤고딕 Bold"/>
            </a:endParaRPr>
          </a:p>
        </p:txBody>
      </p:sp>
      <p:sp>
        <p:nvSpPr>
          <p:cNvPr id="7" name="TextBox 5">
            <a:extLst>
              <a:ext uri="{FF2B5EF4-FFF2-40B4-BE49-F238E27FC236}">
                <a16:creationId xmlns:a16="http://schemas.microsoft.com/office/drawing/2014/main" id="{47556B5C-39F2-46F5-9B35-80DC0AAD0B53}"/>
              </a:ext>
            </a:extLst>
          </p:cNvPr>
          <p:cNvSpPr txBox="1"/>
          <p:nvPr/>
        </p:nvSpPr>
        <p:spPr>
          <a:xfrm>
            <a:off x="11302997" y="6723822"/>
            <a:ext cx="6705604" cy="31945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2025-2 </a:t>
            </a:r>
            <a:r>
              <a:rPr lang="ko-KR" altLang="en-US" sz="2599" dirty="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미디어프로젝트</a:t>
            </a: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endParaRPr lang="en-US" altLang="ko-KR" sz="2599" dirty="0">
              <a:solidFill>
                <a:srgbClr val="191919"/>
              </a:solidFill>
              <a:latin typeface="윤고딕"/>
              <a:ea typeface="윤고딕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Radiance Cascades</a:t>
            </a:r>
            <a:r>
              <a:rPr lang="ko-KR" altLang="en-US" sz="2599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를 활용한</a:t>
            </a:r>
            <a:endParaRPr lang="en-US" altLang="ko-KR" sz="2599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실시간 </a:t>
            </a:r>
            <a:r>
              <a:rPr lang="en-US" altLang="ko-KR" sz="2599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Global Illumination </a:t>
            </a:r>
            <a:r>
              <a:rPr lang="ko-KR" altLang="en-US" sz="2599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구현</a:t>
            </a:r>
            <a:endParaRPr lang="en-US" altLang="ko-KR" sz="2599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endParaRPr lang="en-US" altLang="ko-KR" sz="2599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31</a:t>
            </a:r>
            <a:r>
              <a:rPr lang="ko-KR" altLang="en-US" sz="2599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조 </a:t>
            </a:r>
            <a:r>
              <a:rPr lang="en-US" altLang="ko-KR" sz="2599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/ Team Radiant</a:t>
            </a:r>
            <a:br>
              <a:rPr lang="en-US" altLang="ko-KR" sz="2599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</a:br>
            <a:r>
              <a:rPr lang="ko-KR" altLang="en-US" sz="2599" dirty="0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소프트웨어학과 한동엽 </a:t>
            </a:r>
            <a:r>
              <a:rPr lang="ko-KR" altLang="en-US" sz="2599" dirty="0" err="1">
                <a:solidFill>
                  <a:srgbClr val="191919"/>
                </a:solidFill>
                <a:latin typeface="윤고딕" panose="020B0600000101010101" charset="-127"/>
                <a:ea typeface="윤고딕" panose="020B0600000101010101" charset="-127"/>
                <a:cs typeface="윤고딕"/>
                <a:sym typeface="윤고딕"/>
              </a:rPr>
              <a:t>강전찬</a:t>
            </a:r>
            <a:endParaRPr lang="en-US" altLang="ko-KR" sz="2599" dirty="0">
              <a:solidFill>
                <a:srgbClr val="191919"/>
              </a:solidFill>
              <a:latin typeface="윤고딕" panose="020B0600000101010101" charset="-127"/>
              <a:ea typeface="윤고딕" panose="020B0600000101010101" charset="-127"/>
              <a:cs typeface="윤고딕"/>
              <a:sym typeface="윤고딕"/>
            </a:endParaRPr>
          </a:p>
        </p:txBody>
      </p:sp>
      <p:grpSp>
        <p:nvGrpSpPr>
          <p:cNvPr id="13" name="Group 2">
            <a:extLst>
              <a:ext uri="{FF2B5EF4-FFF2-40B4-BE49-F238E27FC236}">
                <a16:creationId xmlns:a16="http://schemas.microsoft.com/office/drawing/2014/main" id="{8A2AE8D3-C123-DFEC-2E30-524E14808F67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EEC37C8F-18DA-9DE3-1F2B-8B5C34CB032B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15" name="TextBox 4">
              <a:extLst>
                <a:ext uri="{FF2B5EF4-FFF2-40B4-BE49-F238E27FC236}">
                  <a16:creationId xmlns:a16="http://schemas.microsoft.com/office/drawing/2014/main" id="{D901273C-DD92-B1CE-95CD-42642360F2E8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D8998C6D-68C7-A1DC-FED9-94A1EAC4E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8137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56"/>
    </mc:Choice>
    <mc:Fallback xmlns="">
      <p:transition spd="slow" advTm="4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31EE3F-491A-D906-FAE3-675907649FCC}"/>
              </a:ext>
            </a:extLst>
          </p:cNvPr>
          <p:cNvSpPr txBox="1"/>
          <p:nvPr/>
        </p:nvSpPr>
        <p:spPr>
          <a:xfrm>
            <a:off x="1104900" y="1066262"/>
            <a:ext cx="4754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Radiance Cascades</a:t>
            </a:r>
            <a:r>
              <a:rPr lang="ko-KR" altLang="en-US" sz="3600" b="1" dirty="0">
                <a:latin typeface="윤고딕" panose="020B0600000101010101" charset="-127"/>
                <a:ea typeface="윤고딕" panose="020B0600000101010101" charset="-127"/>
              </a:rPr>
              <a:t>*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1C780B-FA1A-3326-470A-E85ADE80034D}"/>
              </a:ext>
            </a:extLst>
          </p:cNvPr>
          <p:cNvSpPr txBox="1"/>
          <p:nvPr/>
        </p:nvSpPr>
        <p:spPr>
          <a:xfrm>
            <a:off x="1104900" y="1891962"/>
            <a:ext cx="10225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노이즈나 성능 저하 없이 실시간 전역 조명을 </a:t>
            </a:r>
            <a:r>
              <a:rPr lang="ko-KR" altLang="en-US" dirty="0" err="1">
                <a:latin typeface="윤고딕" panose="020B0600000101010101" charset="-127"/>
                <a:ea typeface="윤고딕" panose="020B0600000101010101" charset="-127"/>
              </a:rPr>
              <a:t>저사양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 하드웨어에서도 구현할 수 있는 빠르고 효율적인 방식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BF650D-AA0A-3239-49AD-2677544A2C60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433FF1-0779-5461-C853-678E2B3C576A}"/>
              </a:ext>
            </a:extLst>
          </p:cNvPr>
          <p:cNvSpPr txBox="1"/>
          <p:nvPr/>
        </p:nvSpPr>
        <p:spPr>
          <a:xfrm>
            <a:off x="1104900" y="8448241"/>
            <a:ext cx="8491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Light probe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가 적은 경우 더 많은 방향으로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ray marching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을 하고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,</a:t>
            </a:r>
          </a:p>
          <a:p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Light probe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를 많이 배치하는 대신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,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 더 적은 방향으로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ray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marching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을 진행하여</a:t>
            </a:r>
            <a:b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</a:b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  <a:p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이를 여러 단계에 걸쳐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“cascade”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시켜서 통합하는 것으로 간접광을 근사하는 알고리즘 </a:t>
            </a: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832EF56B-5713-AC85-82D5-BD654691A9CD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343D2FA0-1FC6-79AC-C4BB-3E5FC6DE2C21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F31A4CBF-791C-356F-BDA0-0BF520A7CA1C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11" name="TextBox 5">
            <a:extLst>
              <a:ext uri="{FF2B5EF4-FFF2-40B4-BE49-F238E27FC236}">
                <a16:creationId xmlns:a16="http://schemas.microsoft.com/office/drawing/2014/main" id="{7969FB22-B06E-4E2E-9F71-144F574B4C48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 b="1" dirty="0" err="1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프로젝트</a:t>
            </a:r>
            <a:r>
              <a:rPr 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 </a:t>
            </a: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개요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6A9ACE52-B4C3-AB41-4816-0DC120DB7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42" y="2573643"/>
            <a:ext cx="8652691" cy="524612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00B2CF2D-93E0-C2A1-82AF-D0BA3F75CD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4444" y="2573643"/>
            <a:ext cx="8610600" cy="5246120"/>
          </a:xfrm>
          <a:prstGeom prst="rect">
            <a:avLst/>
          </a:prstGeom>
        </p:spPr>
      </p:pic>
      <p:sp>
        <p:nvSpPr>
          <p:cNvPr id="16" name="TextBox 8">
            <a:extLst>
              <a:ext uri="{FF2B5EF4-FFF2-40B4-BE49-F238E27FC236}">
                <a16:creationId xmlns:a16="http://schemas.microsoft.com/office/drawing/2014/main" id="{E4B6AF04-A216-170D-29C4-A94284DA4BE5}"/>
              </a:ext>
            </a:extLst>
          </p:cNvPr>
          <p:cNvSpPr txBox="1"/>
          <p:nvPr/>
        </p:nvSpPr>
        <p:spPr>
          <a:xfrm>
            <a:off x="10213849" y="9508688"/>
            <a:ext cx="7912394" cy="409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3779"/>
              </a:lnSpc>
              <a:spcBef>
                <a:spcPct val="0"/>
              </a:spcBef>
            </a:pPr>
            <a:r>
              <a:rPr lang="ko-KR" alt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*</a:t>
            </a:r>
            <a:r>
              <a:rPr 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Path</a:t>
            </a:r>
            <a:r>
              <a:rPr lang="ko-KR" alt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of</a:t>
            </a:r>
            <a:r>
              <a:rPr lang="ko-KR" alt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Exile</a:t>
            </a:r>
            <a:r>
              <a:rPr lang="ko-KR" alt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2,</a:t>
            </a:r>
            <a:r>
              <a:rPr lang="ko-KR" altLang="en-US" sz="1400" i="1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Grinding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Gear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Games.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In-game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screenshot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by</a:t>
            </a:r>
            <a:r>
              <a:rPr lang="ko-KR" altLang="en-US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</a:t>
            </a:r>
            <a:r>
              <a:rPr lang="en-US" altLang="ko-KR" sz="1400" dirty="0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Alexander Sannikov</a:t>
            </a:r>
            <a:endParaRPr lang="en-US" sz="1400" i="1" dirty="0">
              <a:solidFill>
                <a:srgbClr val="191919"/>
              </a:solidFill>
              <a:latin typeface="윤고딕 Light"/>
              <a:ea typeface="윤고딕 Light"/>
              <a:cs typeface="윤고딕 Light"/>
              <a:sym typeface="윤고딕 Light"/>
            </a:endParaRPr>
          </a:p>
        </p:txBody>
      </p:sp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78FA733E-5368-D65D-154F-5EEC2097F2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71786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27"/>
    </mc:Choice>
    <mc:Fallback>
      <p:transition spd="slow" advTm="32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DAD4F-B3F3-A3FB-6DD4-DB7B9A3D71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A13E2B-3AEA-48BB-CEAB-C6BA626A8D44}"/>
              </a:ext>
            </a:extLst>
          </p:cNvPr>
          <p:cNvSpPr txBox="1"/>
          <p:nvPr/>
        </p:nvSpPr>
        <p:spPr>
          <a:xfrm>
            <a:off x="1104900" y="1066262"/>
            <a:ext cx="5219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Radiance Cascades</a:t>
            </a:r>
            <a:r>
              <a:rPr lang="ko-KR" altLang="en-US" sz="3600" b="1" dirty="0">
                <a:latin typeface="윤고딕" panose="020B0600000101010101" charset="-127"/>
                <a:ea typeface="윤고딕" panose="020B0600000101010101" charset="-127"/>
              </a:rPr>
              <a:t>란</a:t>
            </a:r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?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880BC-8192-5B3B-8428-887E5A0FB175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B5316716-F4DF-4F2D-D315-9965841977A9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E2114BBC-ACDC-85B1-0040-CE7DFFF5584B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B52F3228-BBCA-5AE6-C8C2-E91EE3BC861F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DAB2DAB-9BB5-7F37-0BDC-F87DC2E7107F}"/>
              </a:ext>
            </a:extLst>
          </p:cNvPr>
          <p:cNvSpPr txBox="1"/>
          <p:nvPr/>
        </p:nvSpPr>
        <p:spPr>
          <a:xfrm>
            <a:off x="1104900" y="2677674"/>
            <a:ext cx="6631641" cy="572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400" dirty="0">
                <a:latin typeface="윤고딕 Bold" panose="020B0600000101010101" charset="-127"/>
                <a:ea typeface="윤고딕 Bold" panose="020B0600000101010101" charset="-127"/>
              </a:rPr>
              <a:t>Q: </a:t>
            </a:r>
            <a:r>
              <a:rPr lang="ko-KR" altLang="en-US" sz="2400" dirty="0">
                <a:latin typeface="윤고딕 Bold" panose="020B0600000101010101" charset="-127"/>
                <a:ea typeface="윤고딕 Bold" panose="020B0600000101010101" charset="-127"/>
              </a:rPr>
              <a:t>렌더링의 품질을 높이기 위해서는</a:t>
            </a:r>
            <a:r>
              <a:rPr lang="en-US" altLang="ko-KR" sz="2400" dirty="0">
                <a:latin typeface="윤고딕 Bold" panose="020B0600000101010101" charset="-127"/>
                <a:ea typeface="윤고딕 Bold" panose="020B0600000101010101" charset="-127"/>
              </a:rPr>
              <a:t>?</a:t>
            </a:r>
          </a:p>
          <a:p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8C1D02"/>
                </a:solidFill>
                <a:latin typeface="윤고딕" panose="020B0600000101010101" charset="-127"/>
                <a:ea typeface="윤고딕" panose="020B0600000101010101" charset="-127"/>
              </a:rPr>
              <a:t>광선의 개수를 최대한 많이 늘린다 </a:t>
            </a:r>
            <a:r>
              <a:rPr lang="en-US" altLang="ko-KR" sz="2400" dirty="0">
                <a:solidFill>
                  <a:srgbClr val="8C1D02"/>
                </a:solidFill>
                <a:latin typeface="윤고딕" panose="020B0600000101010101" charset="-127"/>
                <a:ea typeface="윤고딕" panose="020B0600000101010101" charset="-127"/>
              </a:rPr>
              <a:t>(X)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가까운 곳은 촘촘하게</a:t>
            </a:r>
            <a:b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먼 곳은 듬성듬성하게 샘플링을 진행하는</a:t>
            </a:r>
            <a:b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</a:br>
            <a:r>
              <a:rPr lang="en-US" altLang="ko-KR" sz="2400" b="1" u="sng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cascade</a:t>
            </a: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의 구조를 도입</a:t>
            </a:r>
            <a:endParaRPr lang="en-US" altLang="ko-KR" sz="2400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endParaRPr lang="en-US" altLang="ko-KR" sz="2400" i="1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i="1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spatial</a:t>
            </a:r>
            <a: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 frequency</a:t>
            </a: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와 </a:t>
            </a:r>
            <a:r>
              <a:rPr lang="en-US" altLang="ko-KR" sz="2400" i="1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angular </a:t>
            </a:r>
            <a: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frequency</a:t>
            </a: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가</a:t>
            </a:r>
            <a:b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서로 반비례 관계가 되는 점을 활용함</a:t>
            </a:r>
            <a: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이를 통해 모든 </a:t>
            </a:r>
            <a: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pixel</a:t>
            </a: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에 광선을 쏘지 않고도</a:t>
            </a:r>
            <a:br>
              <a:rPr lang="en-US" altLang="ko-KR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효율적인 연산이 가능</a:t>
            </a:r>
            <a:endParaRPr lang="en-US" altLang="ko-KR" sz="2400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b="1" u="sng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Direction-first</a:t>
            </a:r>
            <a:r>
              <a:rPr lang="en-US" altLang="ko-KR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 layout</a:t>
            </a:r>
            <a:r>
              <a:rPr lang="ko-KR" altLang="en-US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을 적용하여</a:t>
            </a:r>
            <a:br>
              <a:rPr lang="en-US" altLang="ko-KR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</a:br>
            <a:r>
              <a:rPr lang="en-US" altLang="ko-KR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GPU</a:t>
            </a:r>
            <a:r>
              <a:rPr lang="ko-KR" altLang="en-US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의 </a:t>
            </a:r>
            <a:r>
              <a:rPr lang="en-US" altLang="ko-KR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coalesced memory access </a:t>
            </a:r>
            <a:r>
              <a:rPr lang="ko-KR" altLang="en-US" dirty="0">
                <a:solidFill>
                  <a:schemeClr val="bg1"/>
                </a:solidFill>
                <a:latin typeface="윤고딕" panose="020B0600000101010101" charset="-127"/>
                <a:ea typeface="윤고딕" panose="020B0600000101010101" charset="-127"/>
              </a:rPr>
              <a:t>유도</a:t>
            </a:r>
            <a:endParaRPr lang="en-US" altLang="ko-KR" dirty="0">
              <a:solidFill>
                <a:schemeClr val="bg1"/>
              </a:solidFill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10472F19-3BD4-3547-BCD5-32B3AB420450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 b="1" dirty="0" err="1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프로젝트</a:t>
            </a:r>
            <a:r>
              <a:rPr 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 </a:t>
            </a: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개요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1C74853F-2B18-5FE4-90C4-D4F06A1272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8811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01"/>
    </mc:Choice>
    <mc:Fallback>
      <p:transition spd="slow" advTm="146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DB183-137D-BCF7-8FDF-3B4DCCA64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EA3219-C92B-7654-96C3-0128095278F4}"/>
              </a:ext>
            </a:extLst>
          </p:cNvPr>
          <p:cNvSpPr txBox="1"/>
          <p:nvPr/>
        </p:nvSpPr>
        <p:spPr>
          <a:xfrm>
            <a:off x="1104900" y="1066262"/>
            <a:ext cx="5219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Radiance Cascades</a:t>
            </a:r>
            <a:r>
              <a:rPr lang="ko-KR" altLang="en-US" sz="3600" b="1" dirty="0">
                <a:latin typeface="윤고딕" panose="020B0600000101010101" charset="-127"/>
                <a:ea typeface="윤고딕" panose="020B0600000101010101" charset="-127"/>
              </a:rPr>
              <a:t>란</a:t>
            </a:r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?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AB56B4-5062-7735-96B2-F827B2A9B8D1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FE140080-B952-631D-BA68-62723556634C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CE37D70C-E8FB-18D9-A9FD-7F1D0351978D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13FA8003-8282-4808-FD9E-AD5AE670E0B4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426F39F-9206-9742-5293-690FA5F2697F}"/>
              </a:ext>
            </a:extLst>
          </p:cNvPr>
          <p:cNvSpPr txBox="1"/>
          <p:nvPr/>
        </p:nvSpPr>
        <p:spPr>
          <a:xfrm>
            <a:off x="1104900" y="2677674"/>
            <a:ext cx="6631641" cy="57246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400" dirty="0">
                <a:latin typeface="윤고딕 Bold" panose="020B0600000101010101" charset="-127"/>
                <a:ea typeface="윤고딕 Bold" panose="020B0600000101010101" charset="-127"/>
              </a:rPr>
              <a:t>Q: </a:t>
            </a:r>
            <a:r>
              <a:rPr lang="ko-KR" altLang="en-US" sz="2400" dirty="0">
                <a:latin typeface="윤고딕 Bold" panose="020B0600000101010101" charset="-127"/>
                <a:ea typeface="윤고딕 Bold" panose="020B0600000101010101" charset="-127"/>
              </a:rPr>
              <a:t>렌더링의 품질을 높이기 위해서는</a:t>
            </a:r>
            <a:r>
              <a:rPr lang="en-US" altLang="ko-KR" sz="2400" dirty="0">
                <a:latin typeface="윤고딕 Bold" panose="020B0600000101010101" charset="-127"/>
                <a:ea typeface="윤고딕 Bold" panose="020B0600000101010101" charset="-127"/>
              </a:rPr>
              <a:t>?</a:t>
            </a:r>
          </a:p>
          <a:p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8C1D02"/>
                </a:solidFill>
                <a:latin typeface="윤고딕" panose="020B0600000101010101" charset="-127"/>
                <a:ea typeface="윤고딕" panose="020B0600000101010101" charset="-127"/>
              </a:rPr>
              <a:t>광선의 개수를 최대한 많이 늘린다 </a:t>
            </a:r>
            <a:r>
              <a:rPr lang="en-US" altLang="ko-KR" sz="2400" dirty="0">
                <a:solidFill>
                  <a:srgbClr val="8C1D02"/>
                </a:solidFill>
                <a:latin typeface="윤고딕" panose="020B0600000101010101" charset="-127"/>
                <a:ea typeface="윤고딕" panose="020B0600000101010101" charset="-127"/>
              </a:rPr>
              <a:t>(X)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가까운 곳은 촘촘하게</a:t>
            </a:r>
            <a:b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먼 곳은 듬성듬성하게 샘플링을 진행하는</a:t>
            </a:r>
            <a:b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</a:br>
            <a:r>
              <a:rPr lang="en-US" altLang="ko-KR" sz="2400" b="1" u="sng" dirty="0">
                <a:latin typeface="윤고딕" panose="020B0600000101010101" charset="-127"/>
                <a:ea typeface="윤고딕" panose="020B0600000101010101" charset="-127"/>
              </a:rPr>
              <a:t>cascade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의 구조를 도입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endParaRPr lang="en-US" altLang="ko-KR" sz="2400" i="1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i="1" dirty="0">
                <a:latin typeface="윤고딕" panose="020B0600000101010101" charset="-127"/>
                <a:ea typeface="윤고딕" panose="020B0600000101010101" charset="-127"/>
              </a:rPr>
              <a:t>spatial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 frequency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와 </a:t>
            </a:r>
            <a:r>
              <a:rPr lang="en-US" altLang="ko-KR" sz="2400" i="1" dirty="0">
                <a:latin typeface="윤고딕" panose="020B0600000101010101" charset="-127"/>
                <a:ea typeface="윤고딕" panose="020B0600000101010101" charset="-127"/>
              </a:rPr>
              <a:t>angular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frequency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가</a:t>
            </a:r>
            <a:b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서로 반비례 관계가 되는 점을 활용함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이를 통해 모든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pixel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에 광선을 쏘지 않고도</a:t>
            </a:r>
            <a:b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</a:b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효율적인 연산이 가능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b="1" u="sng" dirty="0">
                <a:latin typeface="윤고딕" panose="020B0600000101010101" charset="-127"/>
                <a:ea typeface="윤고딕" panose="020B0600000101010101" charset="-127"/>
              </a:rPr>
              <a:t>Direction-first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 layout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을 적용하여</a:t>
            </a:r>
            <a:b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</a:b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GPU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의 </a:t>
            </a:r>
            <a:r>
              <a:rPr lang="en-US" altLang="ko-KR" dirty="0">
                <a:latin typeface="윤고딕" panose="020B0600000101010101" charset="-127"/>
                <a:ea typeface="윤고딕" panose="020B0600000101010101" charset="-127"/>
              </a:rPr>
              <a:t>coalesced memory access </a:t>
            </a:r>
            <a:r>
              <a:rPr lang="ko-KR" altLang="en-US" dirty="0">
                <a:latin typeface="윤고딕" panose="020B0600000101010101" charset="-127"/>
                <a:ea typeface="윤고딕" panose="020B0600000101010101" charset="-127"/>
              </a:rPr>
              <a:t>유도</a:t>
            </a:r>
            <a:endParaRPr lang="en-US" altLang="ko-KR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C5A80-566D-881A-BACA-83460EE2976C}"/>
              </a:ext>
            </a:extLst>
          </p:cNvPr>
          <p:cNvSpPr txBox="1"/>
          <p:nvPr/>
        </p:nvSpPr>
        <p:spPr>
          <a:xfrm>
            <a:off x="16565186" y="9750995"/>
            <a:ext cx="3949836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1000" b="1" dirty="0">
                <a:latin typeface="윤고딕" panose="020B0600000101010101" charset="-127"/>
                <a:ea typeface="윤고딕" panose="020B0600000101010101" charset="-127"/>
              </a:rPr>
              <a:t>Figures from </a:t>
            </a:r>
            <a:r>
              <a:rPr lang="en-US" altLang="ko-KR" sz="1000" b="1" dirty="0">
                <a:latin typeface="윤고딕" panose="020B0600000101010101" charset="-127"/>
                <a:ea typeface="윤고딕" panose="020B0600000101010101" charset="-127"/>
                <a:hlinkClick r:id="rId5"/>
              </a:rPr>
              <a:t>m4xc.dev</a:t>
            </a:r>
            <a:endParaRPr lang="en-US" altLang="ko-KR" sz="10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87CA0B4-999F-F426-A037-1873B0875728}"/>
              </a:ext>
            </a:extLst>
          </p:cNvPr>
          <p:cNvGrpSpPr/>
          <p:nvPr/>
        </p:nvGrpSpPr>
        <p:grpSpPr>
          <a:xfrm>
            <a:off x="9846958" y="6041785"/>
            <a:ext cx="6734592" cy="3073344"/>
            <a:chOff x="6887848" y="3704704"/>
            <a:chExt cx="4799377" cy="2190204"/>
          </a:xfrm>
        </p:grpSpPr>
        <p:pic>
          <p:nvPicPr>
            <p:cNvPr id="14" name="그림 13" descr="스크린샷, 다채로움, 그래픽, 시계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1E95467D-3420-A9F6-DE2A-449177E875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93" t="20635" r="20192" b="22469"/>
            <a:stretch>
              <a:fillRect/>
            </a:stretch>
          </p:blipFill>
          <p:spPr>
            <a:xfrm>
              <a:off x="6887848" y="3704704"/>
              <a:ext cx="2314136" cy="2190204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A19FFF4-956C-A25E-04F0-334CFBC368CD}"/>
                </a:ext>
              </a:extLst>
            </p:cNvPr>
            <p:cNvSpPr txBox="1"/>
            <p:nvPr/>
          </p:nvSpPr>
          <p:spPr>
            <a:xfrm>
              <a:off x="9621221" y="4448870"/>
              <a:ext cx="2066004" cy="70187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16</a:t>
              </a:r>
              <a:r>
                <a:rPr lang="ko-KR" altLang="en-US" sz="1600" dirty="0">
                  <a:latin typeface="윤고딕 Light" panose="020B0600000101010101" charset="-127"/>
                  <a:ea typeface="윤고딕 Light" panose="020B0600000101010101" charset="-127"/>
                </a:rPr>
                <a:t>방향 샘플이</a:t>
              </a:r>
              <a:b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</a:b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4x4 texture</a:t>
              </a:r>
              <a:r>
                <a:rPr lang="ko-KR" altLang="en-US" sz="1600" dirty="0">
                  <a:latin typeface="윤고딕 Light" panose="020B0600000101010101" charset="-127"/>
                  <a:ea typeface="윤고딕 Light" panose="020B0600000101010101" charset="-127"/>
                </a:rPr>
                <a:t>의 형태로 저장된 예시</a:t>
              </a: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.</a:t>
              </a:r>
              <a:b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</a:br>
              <a:b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</a:br>
              <a:r>
                <a:rPr lang="ko-KR" altLang="en-US" sz="1600" dirty="0">
                  <a:latin typeface="윤고딕 Light" panose="020B0600000101010101" charset="-127"/>
                  <a:ea typeface="윤고딕 Light" panose="020B0600000101010101" charset="-127"/>
                </a:rPr>
                <a:t>하나의 </a:t>
              </a: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texel</a:t>
              </a:r>
              <a:r>
                <a:rPr lang="ko-KR" altLang="en-US" sz="1600" dirty="0">
                  <a:latin typeface="윤고딕 Light" panose="020B0600000101010101" charset="-127"/>
                  <a:ea typeface="윤고딕 Light" panose="020B0600000101010101" charset="-127"/>
                </a:rPr>
                <a:t>이 하나의 방향 샘플</a:t>
              </a:r>
              <a:endParaRPr lang="en-US" altLang="ko-KR" sz="1600" dirty="0">
                <a:latin typeface="윤고딕 Light" panose="020B0600000101010101" charset="-127"/>
                <a:ea typeface="윤고딕 Light" panose="020B0600000101010101" charset="-127"/>
              </a:endParaRP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8A0A656F-24E6-679D-34DF-E1902F746CDC}"/>
              </a:ext>
            </a:extLst>
          </p:cNvPr>
          <p:cNvGrpSpPr/>
          <p:nvPr/>
        </p:nvGrpSpPr>
        <p:grpSpPr>
          <a:xfrm>
            <a:off x="8610712" y="2416872"/>
            <a:ext cx="8809497" cy="2911294"/>
            <a:chOff x="6096000" y="1506279"/>
            <a:chExt cx="5408317" cy="1922721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DD904FE4-85FE-F82D-BF39-05446152700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6000" y="1506279"/>
              <a:ext cx="3897832" cy="1922721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540246D-0F29-8B6E-DCE9-E80F527C13D7}"/>
                </a:ext>
              </a:extLst>
            </p:cNvPr>
            <p:cNvSpPr txBox="1"/>
            <p:nvPr/>
          </p:nvSpPr>
          <p:spPr>
            <a:xfrm>
              <a:off x="10090145" y="1898496"/>
              <a:ext cx="1414172" cy="1138292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(</a:t>
              </a:r>
              <a:r>
                <a:rPr lang="ko-KR" altLang="en-US" sz="1600" b="1" dirty="0">
                  <a:latin typeface="윤고딕 Light" panose="020B0600000101010101" charset="-127"/>
                  <a:ea typeface="윤고딕 Light" panose="020B0600000101010101" charset="-127"/>
                </a:rPr>
                <a:t>왼쪽</a:t>
              </a: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) </a:t>
              </a:r>
              <a:b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</a:b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4x4 spatial sampling</a:t>
              </a:r>
              <a:b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</a:b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with 4 angular sampling</a:t>
              </a:r>
            </a:p>
            <a:p>
              <a:endParaRPr lang="en-US" altLang="ko-KR" sz="1600" dirty="0">
                <a:latin typeface="윤고딕 Light" panose="020B0600000101010101" charset="-127"/>
                <a:ea typeface="윤고딕 Light" panose="020B0600000101010101" charset="-127"/>
              </a:endParaRPr>
            </a:p>
            <a:p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(</a:t>
              </a:r>
              <a:r>
                <a:rPr lang="ko-KR" altLang="en-US" sz="1600" b="1" dirty="0">
                  <a:latin typeface="윤고딕 Light" panose="020B0600000101010101" charset="-127"/>
                  <a:ea typeface="윤고딕 Light" panose="020B0600000101010101" charset="-127"/>
                </a:rPr>
                <a:t>오른쪽</a:t>
              </a:r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)</a:t>
              </a:r>
            </a:p>
            <a:p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2x2 spatial sampling</a:t>
              </a:r>
            </a:p>
            <a:p>
              <a:r>
                <a:rPr lang="en-US" altLang="ko-KR" sz="1600" dirty="0">
                  <a:latin typeface="윤고딕 Light" panose="020B0600000101010101" charset="-127"/>
                  <a:ea typeface="윤고딕 Light" panose="020B0600000101010101" charset="-127"/>
                </a:rPr>
                <a:t>With 16 angular sampling</a:t>
              </a:r>
            </a:p>
          </p:txBody>
        </p:sp>
      </p:grpSp>
      <p:sp>
        <p:nvSpPr>
          <p:cNvPr id="4" name="TextBox 5">
            <a:extLst>
              <a:ext uri="{FF2B5EF4-FFF2-40B4-BE49-F238E27FC236}">
                <a16:creationId xmlns:a16="http://schemas.microsoft.com/office/drawing/2014/main" id="{95103D65-EC2E-3C24-79B3-95F995DA1D77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sz="2599" b="1" dirty="0" err="1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프로젝트</a:t>
            </a:r>
            <a:r>
              <a:rPr 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 </a:t>
            </a: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개요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28DD97D3-0D8B-0113-03F1-7350F4AEDC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5095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5678">
        <p:fade/>
      </p:transition>
    </mc:Choice>
    <mc:Fallback>
      <p:transition spd="med" advTm="256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17ECE-C127-8307-D4C8-6EB099675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8166DC4-8906-061E-0305-B4856720F255}"/>
              </a:ext>
            </a:extLst>
          </p:cNvPr>
          <p:cNvSpPr txBox="1"/>
          <p:nvPr/>
        </p:nvSpPr>
        <p:spPr>
          <a:xfrm>
            <a:off x="1104900" y="1066262"/>
            <a:ext cx="7078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Adaptive Optimization</a:t>
            </a:r>
            <a:r>
              <a:rPr lang="ko-KR" altLang="en-US" sz="3600" b="1" dirty="0">
                <a:latin typeface="윤고딕" panose="020B0600000101010101" charset="-127"/>
                <a:ea typeface="윤고딕" panose="020B0600000101010101" charset="-127"/>
              </a:rPr>
              <a:t>의 필요성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DAB7C-DEF9-2F8A-9F17-416D5E671FCF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F3D7F389-3C7A-BACF-CA38-30FE46DFF1BA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493ECFAD-9D0A-4B95-B842-AE1E4DD4126B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7CC1D603-35DA-300D-C18F-056E20CFC016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11" name="TextBox 5">
            <a:extLst>
              <a:ext uri="{FF2B5EF4-FFF2-40B4-BE49-F238E27FC236}">
                <a16:creationId xmlns:a16="http://schemas.microsoft.com/office/drawing/2014/main" id="{797D872F-F956-FCA9-AFBA-67584BF75B50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Main Contribution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46EE2F-172B-2A76-B4FB-3AC85A12CFF4}"/>
              </a:ext>
            </a:extLst>
          </p:cNvPr>
          <p:cNvSpPr txBox="1"/>
          <p:nvPr/>
        </p:nvSpPr>
        <p:spPr>
          <a:xfrm>
            <a:off x="16565186" y="9750995"/>
            <a:ext cx="3949836" cy="15388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1000" b="1" dirty="0">
                <a:latin typeface="윤고딕" panose="020B0600000101010101" charset="-127"/>
                <a:ea typeface="윤고딕" panose="020B0600000101010101" charset="-127"/>
              </a:rPr>
              <a:t>Figures from </a:t>
            </a:r>
            <a:r>
              <a:rPr lang="en-US" altLang="ko-KR" sz="1000" b="1" dirty="0">
                <a:latin typeface="윤고딕" panose="020B0600000101010101" charset="-127"/>
                <a:ea typeface="윤고딕" panose="020B0600000101010101" charset="-127"/>
                <a:hlinkClick r:id="rId4"/>
              </a:rPr>
              <a:t>m4xc.dev</a:t>
            </a:r>
            <a:endParaRPr lang="en-US" altLang="ko-KR" sz="10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DF36F7-6CB8-DEC8-629E-FD8FE69C9222}"/>
              </a:ext>
            </a:extLst>
          </p:cNvPr>
          <p:cNvSpPr txBox="1"/>
          <p:nvPr/>
        </p:nvSpPr>
        <p:spPr>
          <a:xfrm>
            <a:off x="1104900" y="4432001"/>
            <a:ext cx="8353425" cy="221599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400" dirty="0">
                <a:latin typeface="윤고딕 Bold" panose="020B0600000101010101" charset="-127"/>
                <a:ea typeface="윤고딕 Bold" panose="020B0600000101010101" charset="-127"/>
              </a:rPr>
              <a:t>IDEA</a:t>
            </a:r>
          </a:p>
          <a:p>
            <a:endParaRPr lang="en-US" altLang="ko-KR" sz="2400" i="1" dirty="0">
              <a:latin typeface="윤고딕" panose="020B0600000101010101" charset="-127"/>
              <a:ea typeface="윤고딕" panose="020B0600000101010101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Scene geometry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의 복잡도를 실시간으로 분석하여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,</a:t>
            </a:r>
          </a:p>
          <a:p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변화가 많은 곳에는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sample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을 더 많이 할당하고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변화가 적은 곳에는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sample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을 더 적게 할당하면 어떨까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?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21FD0F6-FC8D-047B-4864-2706781DF92A}"/>
              </a:ext>
            </a:extLst>
          </p:cNvPr>
          <p:cNvGrpSpPr/>
          <p:nvPr/>
        </p:nvGrpSpPr>
        <p:grpSpPr>
          <a:xfrm>
            <a:off x="10561062" y="2601401"/>
            <a:ext cx="6622038" cy="6266955"/>
            <a:chOff x="10561062" y="2601401"/>
            <a:chExt cx="6622038" cy="6266955"/>
          </a:xfrm>
        </p:grpSpPr>
        <p:pic>
          <p:nvPicPr>
            <p:cNvPr id="13" name="그림 12" descr="스크린샷, 원, 다채로움, 라인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8F7E0DDB-2B84-37B3-6450-DE23556A4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61062" y="2601401"/>
              <a:ext cx="6622038" cy="4411932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0FF9222-41A2-9FD9-2BEB-3F3BF12F511C}"/>
                </a:ext>
              </a:extLst>
            </p:cNvPr>
            <p:cNvSpPr txBox="1"/>
            <p:nvPr/>
          </p:nvSpPr>
          <p:spPr>
            <a:xfrm>
              <a:off x="11467148" y="7391028"/>
              <a:ext cx="5098038" cy="147732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물체와의 거리가 멀어질수록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, 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angular frequency</a:t>
              </a: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를 늘려야 샘플링이 성공한다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.</a:t>
              </a:r>
            </a:p>
            <a:p>
              <a:endParaRPr lang="en-US" altLang="ko-KR" sz="16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반대로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, scene geometry</a:t>
              </a: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에 대한 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prior</a:t>
              </a: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가 있으면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,</a:t>
              </a:r>
              <a:b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이 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angular frequency</a:t>
              </a: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를 동적으로 조절하여</a:t>
              </a:r>
              <a:endParaRPr lang="en-US" altLang="ko-KR" sz="16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성능과 품질 간의 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trade-off</a:t>
              </a:r>
              <a:r>
                <a:rPr lang="ko-KR" altLang="en-US" sz="1600" dirty="0">
                  <a:latin typeface="윤고딕" panose="020B0600000101010101" charset="-127"/>
                  <a:ea typeface="윤고딕" panose="020B0600000101010101" charset="-127"/>
                </a:rPr>
                <a:t>를 더 효과적으로 맞출 것이다</a:t>
              </a:r>
              <a:r>
                <a:rPr lang="en-US" altLang="ko-KR" sz="1600" dirty="0">
                  <a:latin typeface="윤고딕" panose="020B0600000101010101" charset="-127"/>
                  <a:ea typeface="윤고딕" panose="020B0600000101010101" charset="-127"/>
                </a:rPr>
                <a:t>.</a:t>
              </a:r>
            </a:p>
          </p:txBody>
        </p:sp>
      </p:grp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1828AFA7-4C4B-1EBA-D849-4EADA53D45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05488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75"/>
    </mc:Choice>
    <mc:Fallback>
      <p:transition spd="slow" advTm="20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FBCB2-9A22-5462-742A-E2635F0D6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A741CD-795B-E5B7-C06C-6A0D261BFCEA}"/>
              </a:ext>
            </a:extLst>
          </p:cNvPr>
          <p:cNvSpPr txBox="1"/>
          <p:nvPr/>
        </p:nvSpPr>
        <p:spPr>
          <a:xfrm>
            <a:off x="1104900" y="1066262"/>
            <a:ext cx="62028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Adaptive Sampling Density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675062-6D04-CD21-D7BB-EE27DABC0C7B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FE44E6C7-9B5A-3270-9B28-19F65D93470F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17554144-143E-93D4-8C38-736A83E96F19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7A219F52-0A41-F17F-644D-04ADF1163B56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47E095F-A949-4F1D-E524-133BFCD72558}"/>
              </a:ext>
            </a:extLst>
          </p:cNvPr>
          <p:cNvSpPr txBox="1"/>
          <p:nvPr/>
        </p:nvSpPr>
        <p:spPr>
          <a:xfrm>
            <a:off x="1442519" y="5872338"/>
            <a:ext cx="8353425" cy="221599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현재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pixel 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주변의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depth 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변화를 확인하여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:</a:t>
            </a:r>
          </a:p>
          <a:p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Low variance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일 경우 최소 횟수만큼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High variance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일 경우 최대 횟수까지</a:t>
            </a: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ko-KR" sz="2400" dirty="0">
              <a:latin typeface="윤고딕" panose="020B0600000101010101" charset="-127"/>
              <a:ea typeface="윤고딕" panose="020B0600000101010101" charset="-127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ray marching 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과정의 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step count</a:t>
            </a:r>
            <a:r>
              <a:rPr lang="ko-KR" altLang="en-US" sz="2400" dirty="0">
                <a:latin typeface="윤고딕" panose="020B0600000101010101" charset="-127"/>
                <a:ea typeface="윤고딕" panose="020B0600000101010101" charset="-127"/>
              </a:rPr>
              <a:t> 한계를 설정합니다</a:t>
            </a:r>
            <a:r>
              <a:rPr lang="en-US" altLang="ko-KR" sz="2400" dirty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510C338-29FA-4FAE-99E7-B92708529A92}"/>
              </a:ext>
            </a:extLst>
          </p:cNvPr>
          <p:cNvGrpSpPr/>
          <p:nvPr/>
        </p:nvGrpSpPr>
        <p:grpSpPr>
          <a:xfrm>
            <a:off x="9680818" y="2700840"/>
            <a:ext cx="7842522" cy="4603386"/>
            <a:chOff x="7251206" y="2593892"/>
            <a:chExt cx="4242100" cy="2490020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D9DFEAB2-829B-C939-F80A-B45C2A6F044A}"/>
                </a:ext>
              </a:extLst>
            </p:cNvPr>
            <p:cNvGrpSpPr/>
            <p:nvPr/>
          </p:nvGrpSpPr>
          <p:grpSpPr>
            <a:xfrm>
              <a:off x="7251206" y="2593892"/>
              <a:ext cx="4242100" cy="2490020"/>
              <a:chOff x="7251206" y="2593892"/>
              <a:chExt cx="4242100" cy="2490020"/>
            </a:xfrm>
          </p:grpSpPr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5144372E-E9C6-5558-1D80-74B6D7436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7251206" y="2593892"/>
                <a:ext cx="4242100" cy="2106050"/>
              </a:xfrm>
              <a:prstGeom prst="rect">
                <a:avLst/>
              </a:prstGeom>
            </p:spPr>
          </p:pic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D842E41-9F01-AB2A-57A2-E3E557829E0B}"/>
                  </a:ext>
                </a:extLst>
              </p:cNvPr>
              <p:cNvSpPr txBox="1"/>
              <p:nvPr/>
            </p:nvSpPr>
            <p:spPr>
              <a:xfrm>
                <a:off x="8146950" y="4817544"/>
                <a:ext cx="2815639" cy="26636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r>
                  <a:rPr lang="ko-KR" altLang="en-US" sz="1600" dirty="0">
                    <a:latin typeface="윤고딕" panose="020B0600000101010101" charset="-127"/>
                    <a:ea typeface="윤고딕" panose="020B0600000101010101" charset="-127"/>
                  </a:rPr>
                  <a:t>빨간 원 안에 있는 부분은 </a:t>
                </a:r>
                <a:r>
                  <a:rPr lang="en-US" altLang="ko-KR" sz="1600" dirty="0">
                    <a:latin typeface="윤고딕" panose="020B0600000101010101" charset="-127"/>
                    <a:ea typeface="윤고딕" panose="020B0600000101010101" charset="-127"/>
                  </a:rPr>
                  <a:t>depth </a:t>
                </a:r>
                <a:r>
                  <a:rPr lang="ko-KR" altLang="en-US" sz="1600" dirty="0">
                    <a:latin typeface="윤고딕" panose="020B0600000101010101" charset="-127"/>
                    <a:ea typeface="윤고딕" panose="020B0600000101010101" charset="-127"/>
                  </a:rPr>
                  <a:t>변화가 있으며</a:t>
                </a:r>
                <a:r>
                  <a:rPr lang="en-US" altLang="ko-KR" sz="1600" dirty="0">
                    <a:latin typeface="윤고딕" panose="020B0600000101010101" charset="-127"/>
                    <a:ea typeface="윤고딕" panose="020B0600000101010101" charset="-127"/>
                  </a:rPr>
                  <a:t>,</a:t>
                </a:r>
              </a:p>
              <a:p>
                <a:r>
                  <a:rPr lang="ko-KR" altLang="en-US" sz="1600" dirty="0">
                    <a:latin typeface="윤고딕" panose="020B0600000101010101" charset="-127"/>
                    <a:ea typeface="윤고딕" panose="020B0600000101010101" charset="-127"/>
                  </a:rPr>
                  <a:t>초록 원 안에 있는 부분은 </a:t>
                </a:r>
                <a:r>
                  <a:rPr lang="en-US" altLang="ko-KR" sz="1600" dirty="0">
                    <a:latin typeface="윤고딕" panose="020B0600000101010101" charset="-127"/>
                    <a:ea typeface="윤고딕" panose="020B0600000101010101" charset="-127"/>
                  </a:rPr>
                  <a:t>(</a:t>
                </a:r>
                <a:r>
                  <a:rPr lang="ko-KR" altLang="en-US" sz="1600" dirty="0">
                    <a:latin typeface="윤고딕" panose="020B0600000101010101" charset="-127"/>
                    <a:ea typeface="윤고딕" panose="020B0600000101010101" charset="-127"/>
                  </a:rPr>
                  <a:t>너무 멀어서</a:t>
                </a:r>
                <a:r>
                  <a:rPr lang="en-US" altLang="ko-KR" sz="1600" dirty="0">
                    <a:latin typeface="윤고딕" panose="020B0600000101010101" charset="-127"/>
                    <a:ea typeface="윤고딕" panose="020B0600000101010101" charset="-127"/>
                  </a:rPr>
                  <a:t>) </a:t>
                </a:r>
                <a:r>
                  <a:rPr lang="ko-KR" altLang="en-US" sz="1600" dirty="0">
                    <a:latin typeface="윤고딕" panose="020B0600000101010101" charset="-127"/>
                    <a:ea typeface="윤고딕" panose="020B0600000101010101" charset="-127"/>
                  </a:rPr>
                  <a:t>변화가 없다</a:t>
                </a:r>
                <a:r>
                  <a:rPr lang="en-US" altLang="ko-KR" sz="1600" dirty="0">
                    <a:latin typeface="윤고딕" panose="020B0600000101010101" charset="-127"/>
                    <a:ea typeface="윤고딕" panose="020B0600000101010101" charset="-127"/>
                  </a:rPr>
                  <a:t>.</a:t>
                </a:r>
              </a:p>
            </p:txBody>
          </p:sp>
        </p:grp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373ADC29-A505-8EE9-6366-5D518B68C52F}"/>
                </a:ext>
              </a:extLst>
            </p:cNvPr>
            <p:cNvSpPr/>
            <p:nvPr/>
          </p:nvSpPr>
          <p:spPr>
            <a:xfrm>
              <a:off x="8588327" y="3770143"/>
              <a:ext cx="365760" cy="35872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0BD9847A-9846-7CB6-0543-26C4E5A5B218}"/>
                </a:ext>
              </a:extLst>
            </p:cNvPr>
            <p:cNvSpPr/>
            <p:nvPr/>
          </p:nvSpPr>
          <p:spPr>
            <a:xfrm>
              <a:off x="9467557" y="2718569"/>
              <a:ext cx="543804" cy="566238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그림 18">
            <a:extLst>
              <a:ext uri="{FF2B5EF4-FFF2-40B4-BE49-F238E27FC236}">
                <a16:creationId xmlns:a16="http://schemas.microsoft.com/office/drawing/2014/main" id="{B4168D6C-0CAE-6AF1-3367-9D830637AF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4900" y="3115462"/>
            <a:ext cx="8000889" cy="2379795"/>
          </a:xfrm>
          <a:prstGeom prst="rect">
            <a:avLst/>
          </a:prstGeom>
        </p:spPr>
      </p:pic>
      <p:sp>
        <p:nvSpPr>
          <p:cNvPr id="21" name="TextBox 5">
            <a:extLst>
              <a:ext uri="{FF2B5EF4-FFF2-40B4-BE49-F238E27FC236}">
                <a16:creationId xmlns:a16="http://schemas.microsoft.com/office/drawing/2014/main" id="{BDF1DF4C-47E6-0318-E1F4-99DBD5BA6D11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Main Contribution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8B7FBF7A-C2FD-1915-107E-CF315F3BE9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89641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42"/>
    </mc:Choice>
    <mc:Fallback>
      <p:transition spd="slow" advTm="32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FACC0-7AC6-98EC-0BEE-E99FAD93E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A961B7-88AB-ABB1-3522-A55C185E2C2F}"/>
              </a:ext>
            </a:extLst>
          </p:cNvPr>
          <p:cNvSpPr txBox="1"/>
          <p:nvPr/>
        </p:nvSpPr>
        <p:spPr>
          <a:xfrm>
            <a:off x="1104900" y="1066262"/>
            <a:ext cx="9774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Adaptive Ray Scale / Cascade Scale Factor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89AD8E-85C8-9EA0-3604-5EE0CA31F83E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9C5DA45E-984F-1EFC-2427-4DAC6A7C0EEF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B21CD37E-14C1-2066-6865-93E58F58A299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309A4F65-4514-5CC5-2D4A-E4583D433ACC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75ABA926-B0A9-24B9-EC88-EA5CFCEFF88F}"/>
              </a:ext>
            </a:extLst>
          </p:cNvPr>
          <p:cNvGrpSpPr/>
          <p:nvPr/>
        </p:nvGrpSpPr>
        <p:grpSpPr>
          <a:xfrm>
            <a:off x="1104900" y="2479113"/>
            <a:ext cx="19059525" cy="2219015"/>
            <a:chOff x="1104900" y="4343375"/>
            <a:chExt cx="19059525" cy="221901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D3BD46-A4E2-4D5E-65C3-7DBF78902303}"/>
                </a:ext>
              </a:extLst>
            </p:cNvPr>
            <p:cNvSpPr txBox="1"/>
            <p:nvPr/>
          </p:nvSpPr>
          <p:spPr>
            <a:xfrm>
              <a:off x="1104900" y="4346399"/>
              <a:ext cx="8353425" cy="221599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2400" b="1" dirty="0">
                  <a:latin typeface="윤고딕" panose="020B0600000101010101" charset="-127"/>
                  <a:ea typeface="윤고딕" panose="020B0600000101010101" charset="-127"/>
                </a:rPr>
                <a:t>Cascade Scale Factor (CSF)</a:t>
              </a:r>
            </a:p>
            <a:p>
              <a:endParaRPr lang="en-US" altLang="ko-KR" sz="2400" i="1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Global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한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scaling 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효과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Ray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의 길이를 전부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scale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함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적은 비용으로 넓은 계산 범위를 확보 가능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복잡한 곳에서 품질 저하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BA936E-E7A9-20F1-0A14-E64FA3906DF6}"/>
                </a:ext>
              </a:extLst>
            </p:cNvPr>
            <p:cNvSpPr txBox="1"/>
            <p:nvPr/>
          </p:nvSpPr>
          <p:spPr>
            <a:xfrm>
              <a:off x="11811000" y="4343375"/>
              <a:ext cx="8353425" cy="221599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altLang="ko-KR" sz="2400" b="1" dirty="0">
                  <a:latin typeface="윤고딕" panose="020B0600000101010101" charset="-127"/>
                  <a:ea typeface="윤고딕" panose="020B0600000101010101" charset="-127"/>
                </a:rPr>
                <a:t>Adaptive Ray Scaling (ARS)</a:t>
              </a:r>
            </a:p>
            <a:p>
              <a:endParaRPr lang="en-US" altLang="ko-KR" sz="2400" b="1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Local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한 제어 가능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Scene 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복잡도에 따라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ray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 길이 조절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단순한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scene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에서는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ray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를 길게 할당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  <a:p>
              <a:pPr marL="800100" lvl="1" indent="-342900">
                <a:buFont typeface="Arial" panose="020B0604020202020204" pitchFamily="34" charset="0"/>
                <a:buChar char="•"/>
              </a:pP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복잡한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scene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에서는 </a:t>
              </a:r>
              <a:r>
                <a:rPr lang="en-US" altLang="ko-KR" sz="2400" dirty="0">
                  <a:latin typeface="윤고딕" panose="020B0600000101010101" charset="-127"/>
                  <a:ea typeface="윤고딕" panose="020B0600000101010101" charset="-127"/>
                </a:rPr>
                <a:t>ray</a:t>
              </a:r>
              <a:r>
                <a:rPr lang="ko-KR" altLang="en-US" sz="2400" dirty="0">
                  <a:latin typeface="윤고딕" panose="020B0600000101010101" charset="-127"/>
                  <a:ea typeface="윤고딕" panose="020B0600000101010101" charset="-127"/>
                </a:rPr>
                <a:t>를 짧게 할당</a:t>
              </a:r>
              <a:endParaRPr lang="en-US" altLang="ko-KR" sz="2400" dirty="0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63980D4-3A49-F7AD-138D-A6BE32518194}"/>
                    </a:ext>
                  </a:extLst>
                </p:cNvPr>
                <p:cNvSpPr txBox="1"/>
                <p:nvPr/>
              </p:nvSpPr>
              <p:spPr>
                <a:xfrm>
                  <a:off x="6842655" y="5218678"/>
                  <a:ext cx="4857355" cy="46538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  <m:t>𝑓𝑖𝑛𝑎𝑙</m:t>
                            </m:r>
                          </m:sub>
                        </m:s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=</m:t>
                        </m:r>
                        <m:sSub>
                          <m:sSubPr>
                            <m:ctrlP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</m:ctrlPr>
                          </m:sSubPr>
                          <m:e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  <m:t>𝐿</m:t>
                            </m:r>
                          </m:e>
                          <m:sub>
                            <m:r>
                              <a:rPr lang="en-US" altLang="ko-KR" sz="2800" b="0" i="1" smtClean="0">
                                <a:latin typeface="Cambria Math" panose="02040503050406030204" pitchFamily="18" charset="0"/>
                                <a:ea typeface="G마켓 산스 TTF Medium" panose="02000000000000000000" pitchFamily="2" charset="-127"/>
                              </a:rPr>
                              <m:t>𝑏𝑎𝑠𝑒</m:t>
                            </m:r>
                          </m:sub>
                        </m:sSub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×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𝐶𝑆𝐹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×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𝐴𝑅𝑆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(</m:t>
                        </m:r>
                        <m:r>
                          <a:rPr lang="en-US" altLang="ko-KR" sz="2800" b="1" i="0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𝐯</m:t>
                        </m:r>
                        <m:r>
                          <a:rPr lang="en-US" altLang="ko-KR" sz="2800" b="0" i="1" smtClean="0">
                            <a:latin typeface="Cambria Math" panose="02040503050406030204" pitchFamily="18" charset="0"/>
                            <a:ea typeface="G마켓 산스 TTF Medium" panose="02000000000000000000" pitchFamily="2" charset="-127"/>
                          </a:rPr>
                          <m:t>)</m:t>
                        </m:r>
                      </m:oMath>
                    </m:oMathPara>
                  </a14:m>
                  <a:endParaRPr lang="en-US" altLang="ko-KR" sz="2800" dirty="0">
                    <a:latin typeface="G마켓 산스 TTF Medium" panose="02000000000000000000" pitchFamily="2" charset="-127"/>
                    <a:ea typeface="G마켓 산스 TTF Medium" panose="02000000000000000000" pitchFamily="2" charset="-127"/>
                  </a:endParaRPr>
                </a:p>
              </p:txBody>
            </p:sp>
          </mc:Choice>
          <mc:Fallback xmlns="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E63980D4-3A49-F7AD-138D-A6BE325181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42655" y="5218678"/>
                  <a:ext cx="4857355" cy="465384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E17D3F9-2F12-8BD2-10C2-CE27AE77524D}"/>
              </a:ext>
            </a:extLst>
          </p:cNvPr>
          <p:cNvGrpSpPr/>
          <p:nvPr/>
        </p:nvGrpSpPr>
        <p:grpSpPr>
          <a:xfrm>
            <a:off x="5281612" y="5257799"/>
            <a:ext cx="8247455" cy="4479727"/>
            <a:chOff x="4162519" y="3788837"/>
            <a:chExt cx="4242100" cy="2106050"/>
          </a:xfrm>
        </p:grpSpPr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B6E5F35-3784-A261-1D42-11E9FE2B64C7}"/>
                </a:ext>
              </a:extLst>
            </p:cNvPr>
            <p:cNvGrpSpPr/>
            <p:nvPr/>
          </p:nvGrpSpPr>
          <p:grpSpPr>
            <a:xfrm>
              <a:off x="4162519" y="3788837"/>
              <a:ext cx="4242100" cy="2106050"/>
              <a:chOff x="4162519" y="3788837"/>
              <a:chExt cx="4242100" cy="2106050"/>
            </a:xfrm>
          </p:grpSpPr>
          <p:grpSp>
            <p:nvGrpSpPr>
              <p:cNvPr id="40" name="그룹 39">
                <a:extLst>
                  <a:ext uri="{FF2B5EF4-FFF2-40B4-BE49-F238E27FC236}">
                    <a16:creationId xmlns:a16="http://schemas.microsoft.com/office/drawing/2014/main" id="{C54EBCE8-851E-5075-B4BF-9441B8CAC29E}"/>
                  </a:ext>
                </a:extLst>
              </p:cNvPr>
              <p:cNvGrpSpPr/>
              <p:nvPr/>
            </p:nvGrpSpPr>
            <p:grpSpPr>
              <a:xfrm>
                <a:off x="4162519" y="3788837"/>
                <a:ext cx="4242100" cy="2106050"/>
                <a:chOff x="4162519" y="3788837"/>
                <a:chExt cx="4242100" cy="2106050"/>
              </a:xfrm>
            </p:grpSpPr>
            <p:grpSp>
              <p:nvGrpSpPr>
                <p:cNvPr id="44" name="그룹 43">
                  <a:extLst>
                    <a:ext uri="{FF2B5EF4-FFF2-40B4-BE49-F238E27FC236}">
                      <a16:creationId xmlns:a16="http://schemas.microsoft.com/office/drawing/2014/main" id="{7C83AF66-7F7C-CC43-5239-7122AF0F9BF5}"/>
                    </a:ext>
                  </a:extLst>
                </p:cNvPr>
                <p:cNvGrpSpPr/>
                <p:nvPr/>
              </p:nvGrpSpPr>
              <p:grpSpPr>
                <a:xfrm>
                  <a:off x="4162519" y="3788837"/>
                  <a:ext cx="4242100" cy="2106050"/>
                  <a:chOff x="7251206" y="2593892"/>
                  <a:chExt cx="4242100" cy="2106050"/>
                </a:xfrm>
              </p:grpSpPr>
              <p:pic>
                <p:nvPicPr>
                  <p:cNvPr id="50" name="그림 49">
                    <a:extLst>
                      <a:ext uri="{FF2B5EF4-FFF2-40B4-BE49-F238E27FC236}">
                        <a16:creationId xmlns:a16="http://schemas.microsoft.com/office/drawing/2014/main" id="{EA7A7C45-D47F-9A6C-0C07-13554A6639B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rightnessContrast bright="40000"/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251206" y="2593892"/>
                    <a:ext cx="4242100" cy="2106050"/>
                  </a:xfrm>
                  <a:prstGeom prst="rect">
                    <a:avLst/>
                  </a:prstGeom>
                </p:spPr>
              </p:pic>
              <p:sp>
                <p:nvSpPr>
                  <p:cNvPr id="51" name="타원 50">
                    <a:extLst>
                      <a:ext uri="{FF2B5EF4-FFF2-40B4-BE49-F238E27FC236}">
                        <a16:creationId xmlns:a16="http://schemas.microsoft.com/office/drawing/2014/main" id="{AC3D5EDD-080D-350C-A57A-FDEC58184B7B}"/>
                      </a:ext>
                    </a:extLst>
                  </p:cNvPr>
                  <p:cNvSpPr/>
                  <p:nvPr/>
                </p:nvSpPr>
                <p:spPr>
                  <a:xfrm>
                    <a:off x="8588327" y="3770143"/>
                    <a:ext cx="365760" cy="358726"/>
                  </a:xfrm>
                  <a:prstGeom prst="ellipse">
                    <a:avLst/>
                  </a:prstGeom>
                  <a:noFill/>
                  <a:ln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2" name="타원 51">
                    <a:extLst>
                      <a:ext uri="{FF2B5EF4-FFF2-40B4-BE49-F238E27FC236}">
                        <a16:creationId xmlns:a16="http://schemas.microsoft.com/office/drawing/2014/main" id="{EFFF317D-2226-B006-FEFE-2A967DE2B6E2}"/>
                      </a:ext>
                    </a:extLst>
                  </p:cNvPr>
                  <p:cNvSpPr/>
                  <p:nvPr/>
                </p:nvSpPr>
                <p:spPr>
                  <a:xfrm>
                    <a:off x="9280319" y="2733491"/>
                    <a:ext cx="706850" cy="673886"/>
                  </a:xfrm>
                  <a:prstGeom prst="ellipse">
                    <a:avLst/>
                  </a:prstGeom>
                  <a:noFill/>
                  <a:ln>
                    <a:solidFill>
                      <a:srgbClr val="00B050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cxnSp>
              <p:nvCxnSpPr>
                <p:cNvPr id="45" name="직선 화살표 연결선 44">
                  <a:extLst>
                    <a:ext uri="{FF2B5EF4-FFF2-40B4-BE49-F238E27FC236}">
                      <a16:creationId xmlns:a16="http://schemas.microsoft.com/office/drawing/2014/main" id="{FD17F448-C36D-93B5-9916-4864C30B61A6}"/>
                    </a:ext>
                  </a:extLst>
                </p:cNvPr>
                <p:cNvCxnSpPr>
                  <a:endCxn id="51" idx="0"/>
                </p:cNvCxnSpPr>
                <p:nvPr/>
              </p:nvCxnSpPr>
              <p:spPr>
                <a:xfrm flipH="1" flipV="1">
                  <a:off x="5682520" y="4965088"/>
                  <a:ext cx="828" cy="183687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직선 화살표 연결선 45">
                  <a:extLst>
                    <a:ext uri="{FF2B5EF4-FFF2-40B4-BE49-F238E27FC236}">
                      <a16:creationId xmlns:a16="http://schemas.microsoft.com/office/drawing/2014/main" id="{7845A819-0551-1E58-2B35-7A9688BC59F6}"/>
                    </a:ext>
                  </a:extLst>
                </p:cNvPr>
                <p:cNvCxnSpPr>
                  <a:cxnSpLocks/>
                  <a:endCxn id="51" idx="7"/>
                </p:cNvCxnSpPr>
                <p:nvPr/>
              </p:nvCxnSpPr>
              <p:spPr>
                <a:xfrm flipV="1">
                  <a:off x="5682520" y="5017622"/>
                  <a:ext cx="129316" cy="126829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직선 화살표 연결선 46">
                  <a:extLst>
                    <a:ext uri="{FF2B5EF4-FFF2-40B4-BE49-F238E27FC236}">
                      <a16:creationId xmlns:a16="http://schemas.microsoft.com/office/drawing/2014/main" id="{9718BEE7-9A57-0F35-9B5C-0E60AC8DBEDA}"/>
                    </a:ext>
                  </a:extLst>
                </p:cNvPr>
                <p:cNvCxnSpPr>
                  <a:cxnSpLocks/>
                  <a:endCxn id="51" idx="6"/>
                </p:cNvCxnSpPr>
                <p:nvPr/>
              </p:nvCxnSpPr>
              <p:spPr>
                <a:xfrm>
                  <a:off x="5682520" y="5144451"/>
                  <a:ext cx="182880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직선 화살표 연결선 47">
                  <a:extLst>
                    <a:ext uri="{FF2B5EF4-FFF2-40B4-BE49-F238E27FC236}">
                      <a16:creationId xmlns:a16="http://schemas.microsoft.com/office/drawing/2014/main" id="{DE9BC3B0-80A4-F2A2-435E-9A2B8CC3AA8C}"/>
                    </a:ext>
                  </a:extLst>
                </p:cNvPr>
                <p:cNvCxnSpPr>
                  <a:cxnSpLocks/>
                  <a:endCxn id="51" idx="1"/>
                </p:cNvCxnSpPr>
                <p:nvPr/>
              </p:nvCxnSpPr>
              <p:spPr>
                <a:xfrm flipH="1" flipV="1">
                  <a:off x="5553204" y="5017622"/>
                  <a:ext cx="129316" cy="126829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직선 화살표 연결선 48">
                  <a:extLst>
                    <a:ext uri="{FF2B5EF4-FFF2-40B4-BE49-F238E27FC236}">
                      <a16:creationId xmlns:a16="http://schemas.microsoft.com/office/drawing/2014/main" id="{33F5E725-71A0-3935-F74F-F76C061F31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499640" y="5140128"/>
                  <a:ext cx="182880" cy="0"/>
                </a:xfrm>
                <a:prstGeom prst="straightConnector1">
                  <a:avLst/>
                </a:prstGeom>
                <a:ln>
                  <a:solidFill>
                    <a:srgbClr val="FF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DC4C70DC-0D15-BE05-9E2D-A028F7CF8BD4}"/>
                  </a:ext>
                </a:extLst>
              </p:cNvPr>
              <p:cNvCxnSpPr>
                <a:cxnSpLocks/>
                <a:endCxn id="51" idx="3"/>
              </p:cNvCxnSpPr>
              <p:nvPr/>
            </p:nvCxnSpPr>
            <p:spPr>
              <a:xfrm flipH="1">
                <a:off x="5553204" y="5148773"/>
                <a:ext cx="129316" cy="122507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6FCE29EA-7E90-FDE7-CC90-7F0D619449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82520" y="5148772"/>
                <a:ext cx="0" cy="175042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화살표 연결선 42">
                <a:extLst>
                  <a:ext uri="{FF2B5EF4-FFF2-40B4-BE49-F238E27FC236}">
                    <a16:creationId xmlns:a16="http://schemas.microsoft.com/office/drawing/2014/main" id="{539E698E-149D-47FC-6BD7-F9E1CF4DC564}"/>
                  </a:ext>
                </a:extLst>
              </p:cNvPr>
              <p:cNvCxnSpPr>
                <a:cxnSpLocks/>
                <a:endCxn id="51" idx="5"/>
              </p:cNvCxnSpPr>
              <p:nvPr/>
            </p:nvCxnSpPr>
            <p:spPr>
              <a:xfrm>
                <a:off x="5682520" y="5148772"/>
                <a:ext cx="129316" cy="122508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43574465-B228-9400-D3AE-C2C52C65F3E0}"/>
                </a:ext>
              </a:extLst>
            </p:cNvPr>
            <p:cNvCxnSpPr>
              <a:cxnSpLocks/>
              <a:endCxn id="52" idx="1"/>
            </p:cNvCxnSpPr>
            <p:nvPr/>
          </p:nvCxnSpPr>
          <p:spPr>
            <a:xfrm flipH="1" flipV="1">
              <a:off x="6295148" y="4027124"/>
              <a:ext cx="249909" cy="23825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7D521825-78CC-1576-F128-2789FEBABC3C}"/>
                </a:ext>
              </a:extLst>
            </p:cNvPr>
            <p:cNvCxnSpPr>
              <a:cxnSpLocks/>
              <a:endCxn id="52" idx="3"/>
            </p:cNvCxnSpPr>
            <p:nvPr/>
          </p:nvCxnSpPr>
          <p:spPr>
            <a:xfrm flipH="1">
              <a:off x="6295148" y="4265379"/>
              <a:ext cx="249909" cy="23825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3B829115-C45B-5EAC-C2A8-BBC405DBF8CD}"/>
                </a:ext>
              </a:extLst>
            </p:cNvPr>
            <p:cNvCxnSpPr>
              <a:cxnSpLocks/>
              <a:endCxn id="52" idx="5"/>
            </p:cNvCxnSpPr>
            <p:nvPr/>
          </p:nvCxnSpPr>
          <p:spPr>
            <a:xfrm>
              <a:off x="6545057" y="4265379"/>
              <a:ext cx="249909" cy="23825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EA9AF2FB-1E57-FC33-2859-D2F72AEF2B2F}"/>
                </a:ext>
              </a:extLst>
            </p:cNvPr>
            <p:cNvCxnSpPr>
              <a:cxnSpLocks/>
              <a:endCxn id="52" idx="7"/>
            </p:cNvCxnSpPr>
            <p:nvPr/>
          </p:nvCxnSpPr>
          <p:spPr>
            <a:xfrm flipV="1">
              <a:off x="6545057" y="4027124"/>
              <a:ext cx="249909" cy="238255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">
            <a:extLst>
              <a:ext uri="{FF2B5EF4-FFF2-40B4-BE49-F238E27FC236}">
                <a16:creationId xmlns:a16="http://schemas.microsoft.com/office/drawing/2014/main" id="{25302714-A91C-42A3-A9ED-9F9742641AFD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en-US" altLang="ko-KR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Main Contribution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BE78863D-E2CE-CCA9-5BD1-05EDB33508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75962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30"/>
    </mc:Choice>
    <mc:Fallback>
      <p:transition spd="slow" advTm="16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89B21-A26D-C7DB-F41E-6F6EE21EB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CF41716-84CD-FE00-F619-B5AA4224E780}"/>
              </a:ext>
            </a:extLst>
          </p:cNvPr>
          <p:cNvSpPr txBox="1"/>
          <p:nvPr/>
        </p:nvSpPr>
        <p:spPr>
          <a:xfrm>
            <a:off x="1104900" y="1066262"/>
            <a:ext cx="44713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Rendering Results*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567C9B-1354-AA1A-FE4B-6C1C8A152762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4832672C-6F20-3D76-C934-0F883C6CC47B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A1219A75-B117-D927-F668-1C5D8DB5342D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7958FF7D-FA73-6FF0-C448-260BE6E3BB84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11" name="TextBox 5">
            <a:extLst>
              <a:ext uri="{FF2B5EF4-FFF2-40B4-BE49-F238E27FC236}">
                <a16:creationId xmlns:a16="http://schemas.microsoft.com/office/drawing/2014/main" id="{11B2B8A3-C0DB-5FB4-5BED-222D94370387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실험 결과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22D5AE-725B-382A-CCBF-7AAB57CA3C08}"/>
              </a:ext>
            </a:extLst>
          </p:cNvPr>
          <p:cNvSpPr txBox="1"/>
          <p:nvPr/>
        </p:nvSpPr>
        <p:spPr>
          <a:xfrm>
            <a:off x="1470659" y="2678169"/>
            <a:ext cx="3156313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000" b="1" dirty="0">
                <a:latin typeface="윤고딕" panose="020B0600000101010101" charset="-127"/>
                <a:ea typeface="윤고딕" panose="020B0600000101010101" charset="-127"/>
              </a:rPr>
              <a:t>Cornell Box Rendering</a:t>
            </a:r>
            <a:endParaRPr lang="ko-KR" altLang="en-US" sz="20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6A79FDB8-F5F4-0B62-DE74-03D0DBA85F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443629"/>
              </p:ext>
            </p:extLst>
          </p:nvPr>
        </p:nvGraphicFramePr>
        <p:xfrm>
          <a:off x="1447800" y="3154460"/>
          <a:ext cx="6996124" cy="49554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05587">
                  <a:extLst>
                    <a:ext uri="{9D8B030D-6E8A-4147-A177-3AD203B41FA5}">
                      <a16:colId xmlns:a16="http://schemas.microsoft.com/office/drawing/2014/main" val="2379745625"/>
                    </a:ext>
                  </a:extLst>
                </a:gridCol>
                <a:gridCol w="1985590">
                  <a:extLst>
                    <a:ext uri="{9D8B030D-6E8A-4147-A177-3AD203B41FA5}">
                      <a16:colId xmlns:a16="http://schemas.microsoft.com/office/drawing/2014/main" val="3886997917"/>
                    </a:ext>
                  </a:extLst>
                </a:gridCol>
                <a:gridCol w="1683599">
                  <a:extLst>
                    <a:ext uri="{9D8B030D-6E8A-4147-A177-3AD203B41FA5}">
                      <a16:colId xmlns:a16="http://schemas.microsoft.com/office/drawing/2014/main" val="4001479541"/>
                    </a:ext>
                  </a:extLst>
                </a:gridCol>
                <a:gridCol w="1721348">
                  <a:extLst>
                    <a:ext uri="{9D8B030D-6E8A-4147-A177-3AD203B41FA5}">
                      <a16:colId xmlns:a16="http://schemas.microsoft.com/office/drawing/2014/main" val="2819211659"/>
                    </a:ext>
                  </a:extLst>
                </a:gridCol>
              </a:tblGrid>
              <a:tr h="400084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Options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Results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2284703331"/>
                  </a:ext>
                </a:extLst>
              </a:tr>
              <a:tr h="90850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Ray Scale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Cascade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Scale Factor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Sampling Density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1</a:t>
                      </a: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프레임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렌더링 시간</a:t>
                      </a: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938581108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1.29ms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3033000842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1.27ms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2614943116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1.30ms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540228380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1.31ms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528739340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1.51ms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1733061165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1.30ms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3132666418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1.33ms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1426609771"/>
                  </a:ext>
                </a:extLst>
              </a:tr>
              <a:tr h="4000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1.54ms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9786" marR="129786" marT="64893" marB="64893" anchor="ctr"/>
                </a:tc>
                <a:extLst>
                  <a:ext uri="{0D108BD9-81ED-4DB2-BD59-A6C34878D82A}">
                    <a16:rowId xmlns:a16="http://schemas.microsoft.com/office/drawing/2014/main" val="1906730518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5AE15791-17D5-82B1-09C1-B7B96312B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287681"/>
              </p:ext>
            </p:extLst>
          </p:nvPr>
        </p:nvGraphicFramePr>
        <p:xfrm>
          <a:off x="10242343" y="3154460"/>
          <a:ext cx="6996124" cy="49416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05586">
                  <a:extLst>
                    <a:ext uri="{9D8B030D-6E8A-4147-A177-3AD203B41FA5}">
                      <a16:colId xmlns:a16="http://schemas.microsoft.com/office/drawing/2014/main" val="2379745625"/>
                    </a:ext>
                  </a:extLst>
                </a:gridCol>
                <a:gridCol w="1985590">
                  <a:extLst>
                    <a:ext uri="{9D8B030D-6E8A-4147-A177-3AD203B41FA5}">
                      <a16:colId xmlns:a16="http://schemas.microsoft.com/office/drawing/2014/main" val="3886997917"/>
                    </a:ext>
                  </a:extLst>
                </a:gridCol>
                <a:gridCol w="1683601">
                  <a:extLst>
                    <a:ext uri="{9D8B030D-6E8A-4147-A177-3AD203B41FA5}">
                      <a16:colId xmlns:a16="http://schemas.microsoft.com/office/drawing/2014/main" val="4001479541"/>
                    </a:ext>
                  </a:extLst>
                </a:gridCol>
                <a:gridCol w="1721347">
                  <a:extLst>
                    <a:ext uri="{9D8B030D-6E8A-4147-A177-3AD203B41FA5}">
                      <a16:colId xmlns:a16="http://schemas.microsoft.com/office/drawing/2014/main" val="2819211659"/>
                    </a:ext>
                  </a:extLst>
                </a:gridCol>
              </a:tblGrid>
              <a:tr h="39787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Options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85094" marR="85094" marT="42547" marB="42547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Results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2284703331"/>
                  </a:ext>
                </a:extLst>
              </a:tr>
              <a:tr h="9283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Ray Scale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Cascade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Scale Factor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Adaptive</a:t>
                      </a:r>
                    </a:p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Sampling Density</a:t>
                      </a:r>
                      <a:endParaRPr lang="ko-KR" altLang="en-US" sz="2000" b="1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1</a:t>
                      </a: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프레임 </a:t>
                      </a:r>
                      <a:br>
                        <a:rPr lang="en-US" altLang="ko-KR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</a:br>
                      <a:r>
                        <a:rPr lang="ko-KR" altLang="en-US" sz="2000" b="1" dirty="0">
                          <a:latin typeface="윤고딕" panose="020B0600000101010101" charset="-127"/>
                          <a:ea typeface="윤고딕" panose="020B0600000101010101" charset="-127"/>
                        </a:rPr>
                        <a:t>렌더링 시간</a:t>
                      </a: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938581108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1.53ms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3033000842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1.89ms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2614943116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1.77ms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540228380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3.87ms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528739340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1.57ms</a:t>
                      </a:r>
                      <a:endParaRPr lang="ko-KR" altLang="en-US" sz="2000" b="0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733061165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3.90ms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3132666418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X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u="sng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3.95ms</a:t>
                      </a:r>
                      <a:endParaRPr lang="ko-KR" altLang="en-US" sz="2000" b="0" u="sng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426609771"/>
                  </a:ext>
                </a:extLst>
              </a:tr>
              <a:tr h="39787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>
                          <a:latin typeface="윤고딕" panose="020B0600000101010101" charset="-127"/>
                          <a:ea typeface="윤고딕" panose="020B0600000101010101" charset="-127"/>
                        </a:rPr>
                        <a:t>O</a:t>
                      </a:r>
                      <a:endParaRPr lang="ko-KR" altLang="en-US" sz="2000" b="0" dirty="0"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tx1"/>
                          </a:solidFill>
                          <a:latin typeface="윤고딕" panose="020B0600000101010101" charset="-127"/>
                          <a:ea typeface="윤고딕" panose="020B0600000101010101" charset="-127"/>
                        </a:rPr>
                        <a:t>6.14ms</a:t>
                      </a:r>
                      <a:endParaRPr lang="ko-KR" altLang="en-US" sz="2000" b="1" dirty="0">
                        <a:solidFill>
                          <a:schemeClr val="tx1"/>
                        </a:solidFill>
                        <a:latin typeface="윤고딕" panose="020B0600000101010101" charset="-127"/>
                        <a:ea typeface="윤고딕" panose="020B0600000101010101" charset="-127"/>
                      </a:endParaRPr>
                    </a:p>
                  </a:txBody>
                  <a:tcPr marL="128403" marR="128403" marT="64201" marB="64201" anchor="ctr"/>
                </a:tc>
                <a:extLst>
                  <a:ext uri="{0D108BD9-81ED-4DB2-BD59-A6C34878D82A}">
                    <a16:rowId xmlns:a16="http://schemas.microsoft.com/office/drawing/2014/main" val="190673051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137585D-0154-1DDA-86C7-491BD7D0CE44}"/>
              </a:ext>
            </a:extLst>
          </p:cNvPr>
          <p:cNvSpPr txBox="1"/>
          <p:nvPr/>
        </p:nvSpPr>
        <p:spPr>
          <a:xfrm>
            <a:off x="10242343" y="2678169"/>
            <a:ext cx="3938579" cy="30777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2000" b="1" dirty="0">
                <a:latin typeface="윤고딕" panose="020B0600000101010101" charset="-127"/>
                <a:ea typeface="윤고딕" panose="020B0600000101010101" charset="-127"/>
              </a:rPr>
              <a:t>Top-down Scene Rendering</a:t>
            </a:r>
            <a:endParaRPr lang="ko-KR" altLang="en-US" sz="20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FF4CD4-9C7B-C350-38CA-E53006E3D527}"/>
              </a:ext>
            </a:extLst>
          </p:cNvPr>
          <p:cNvSpPr txBox="1"/>
          <p:nvPr/>
        </p:nvSpPr>
        <p:spPr>
          <a:xfrm>
            <a:off x="131307" y="9672130"/>
            <a:ext cx="5917068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1600" dirty="0">
                <a:latin typeface="윤고딕" panose="020B0600000101010101" charset="-127"/>
                <a:ea typeface="윤고딕" panose="020B0600000101010101" charset="-127"/>
              </a:rPr>
              <a:t>*Measured with NVIDIA Nsight on RTX 3080 w/ Ryzen 9 3950X</a:t>
            </a:r>
          </a:p>
        </p:txBody>
      </p:sp>
      <p:pic>
        <p:nvPicPr>
          <p:cNvPr id="23" name="오디오 22">
            <a:hlinkClick r:id="" action="ppaction://media"/>
            <a:extLst>
              <a:ext uri="{FF2B5EF4-FFF2-40B4-BE49-F238E27FC236}">
                <a16:creationId xmlns:a16="http://schemas.microsoft.com/office/drawing/2014/main" id="{3B6E71D3-EBA1-8CC4-367D-6E44F71A02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31433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921"/>
    </mc:Choice>
    <mc:Fallback xmlns="">
      <p:transition spd="slow" advTm="68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5479C-1F66-AF22-836B-48D3A7DF6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414EE0A-EEA2-62DE-BFB0-F3574A6094D8}"/>
              </a:ext>
            </a:extLst>
          </p:cNvPr>
          <p:cNvSpPr txBox="1"/>
          <p:nvPr/>
        </p:nvSpPr>
        <p:spPr>
          <a:xfrm>
            <a:off x="1104900" y="1066262"/>
            <a:ext cx="94268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윤고딕" panose="020B0600000101010101" charset="-127"/>
                <a:ea typeface="윤고딕" panose="020B0600000101010101" charset="-127"/>
              </a:rPr>
              <a:t>Rendering Results* on Cornell Box Scene</a:t>
            </a:r>
            <a:endParaRPr lang="ko-KR" altLang="en-US" sz="3600" b="1" dirty="0">
              <a:latin typeface="윤고딕" panose="020B0600000101010101" charset="-127"/>
              <a:ea typeface="윤고딕" panose="020B060000010101010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DA045C-0F84-9A34-AB3E-477032278D70}"/>
              </a:ext>
            </a:extLst>
          </p:cNvPr>
          <p:cNvSpPr txBox="1"/>
          <p:nvPr/>
        </p:nvSpPr>
        <p:spPr>
          <a:xfrm>
            <a:off x="1447800" y="514350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>
              <a:latin typeface="윤고딕" panose="020B0600000101010101" charset="-127"/>
              <a:ea typeface="윤고딕" panose="020B0600000101010101" charset="-127"/>
            </a:endParaRPr>
          </a:p>
        </p:txBody>
      </p:sp>
      <p:grpSp>
        <p:nvGrpSpPr>
          <p:cNvPr id="7" name="Group 2">
            <a:extLst>
              <a:ext uri="{FF2B5EF4-FFF2-40B4-BE49-F238E27FC236}">
                <a16:creationId xmlns:a16="http://schemas.microsoft.com/office/drawing/2014/main" id="{AF322B82-E15A-106A-20E1-BC30CE7DCF37}"/>
              </a:ext>
            </a:extLst>
          </p:cNvPr>
          <p:cNvGrpSpPr/>
          <p:nvPr/>
        </p:nvGrpSpPr>
        <p:grpSpPr>
          <a:xfrm>
            <a:off x="-290868" y="9827939"/>
            <a:ext cx="18869735" cy="300836"/>
            <a:chOff x="0" y="-47625"/>
            <a:chExt cx="4969807" cy="79233"/>
          </a:xfrm>
        </p:grpSpPr>
        <p:sp>
          <p:nvSpPr>
            <p:cNvPr id="8" name="Freeform 3">
              <a:extLst>
                <a:ext uri="{FF2B5EF4-FFF2-40B4-BE49-F238E27FC236}">
                  <a16:creationId xmlns:a16="http://schemas.microsoft.com/office/drawing/2014/main" id="{E7CEAC07-CEAE-1176-3F82-88FD91D9D00F}"/>
                </a:ext>
              </a:extLst>
            </p:cNvPr>
            <p:cNvSpPr/>
            <p:nvPr/>
          </p:nvSpPr>
          <p:spPr>
            <a:xfrm>
              <a:off x="0" y="0"/>
              <a:ext cx="4969807" cy="31608"/>
            </a:xfrm>
            <a:custGeom>
              <a:avLst/>
              <a:gdLst/>
              <a:ahLst/>
              <a:cxnLst/>
              <a:rect l="l" t="t" r="r" b="b"/>
              <a:pathLst>
                <a:path w="4969807" h="31608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>
                <a:latin typeface="윤고딕" panose="020B0600000101010101" charset="-127"/>
                <a:ea typeface="윤고딕" panose="020B0600000101010101" charset="-127"/>
              </a:endParaRPr>
            </a:p>
          </p:txBody>
        </p:sp>
        <p:sp>
          <p:nvSpPr>
            <p:cNvPr id="9" name="TextBox 4">
              <a:extLst>
                <a:ext uri="{FF2B5EF4-FFF2-40B4-BE49-F238E27FC236}">
                  <a16:creationId xmlns:a16="http://schemas.microsoft.com/office/drawing/2014/main" id="{56961497-4C9A-610A-D189-574C281DAF02}"/>
                </a:ext>
              </a:extLst>
            </p:cNvPr>
            <p:cNvSpPr txBox="1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윤고딕" panose="020B0600000101010101" charset="-127"/>
                <a:ea typeface="윤고딕" panose="020B0600000101010101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CE9F44B-B5DD-8B7D-805D-B13F5FFAF1CF}"/>
              </a:ext>
            </a:extLst>
          </p:cNvPr>
          <p:cNvSpPr txBox="1"/>
          <p:nvPr/>
        </p:nvSpPr>
        <p:spPr>
          <a:xfrm>
            <a:off x="131307" y="9672130"/>
            <a:ext cx="5917068" cy="24622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ko-KR" sz="1600" dirty="0">
                <a:latin typeface="윤고딕" panose="020B0600000101010101" charset="-127"/>
                <a:ea typeface="윤고딕" panose="020B0600000101010101" charset="-127"/>
              </a:rPr>
              <a:t>*Measured with NVIDIA Nsight on RTX 3080 w/ Ryzen 9 3950X</a:t>
            </a: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64491AC-DBB2-3C51-CFBF-807A93B4AA59}"/>
              </a:ext>
            </a:extLst>
          </p:cNvPr>
          <p:cNvGrpSpPr/>
          <p:nvPr/>
        </p:nvGrpSpPr>
        <p:grpSpPr>
          <a:xfrm>
            <a:off x="11814950" y="3200460"/>
            <a:ext cx="5147612" cy="4628259"/>
            <a:chOff x="6290605" y="1840382"/>
            <a:chExt cx="5033437" cy="4525605"/>
          </a:xfrm>
        </p:grpSpPr>
        <p:pic>
          <p:nvPicPr>
            <p:cNvPr id="33" name="그림 32" descr="스크린샷, 텍스트, 디자인, 실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4E5014D-D146-D5AD-9390-21E1EB07A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84"/>
            <a:stretch>
              <a:fillRect/>
            </a:stretch>
          </p:blipFill>
          <p:spPr>
            <a:xfrm>
              <a:off x="6290605" y="1840382"/>
              <a:ext cx="5033437" cy="3906203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04AAFEE-DFB6-F577-DABD-B9CBA94EB2D3}"/>
                </a:ext>
              </a:extLst>
            </p:cNvPr>
            <p:cNvSpPr txBox="1"/>
            <p:nvPr/>
          </p:nvSpPr>
          <p:spPr>
            <a:xfrm>
              <a:off x="7653248" y="5884466"/>
              <a:ext cx="2308151" cy="4815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latinLnBrk="1"/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ALL</a:t>
              </a:r>
              <a:b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(</a:t>
              </a:r>
              <a:r>
                <a:rPr lang="en-US" altLang="ko-KR" sz="1600" b="1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1.54ms</a:t>
              </a: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)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AB6C42FF-DE87-A3E8-7BDE-57C8822CA5CB}"/>
              </a:ext>
            </a:extLst>
          </p:cNvPr>
          <p:cNvGrpSpPr/>
          <p:nvPr/>
        </p:nvGrpSpPr>
        <p:grpSpPr>
          <a:xfrm>
            <a:off x="902834" y="3257609"/>
            <a:ext cx="5141386" cy="4577217"/>
            <a:chOff x="832606" y="1758462"/>
            <a:chExt cx="5263394" cy="4685839"/>
          </a:xfrm>
        </p:grpSpPr>
        <p:pic>
          <p:nvPicPr>
            <p:cNvPr id="36" name="그림 35" descr="스크린샷, 텍스트, 디자인, 실내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5A44C406-E225-508A-2AF8-F52C7FE6F9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88"/>
            <a:stretch>
              <a:fillRect/>
            </a:stretch>
          </p:blipFill>
          <p:spPr>
            <a:xfrm>
              <a:off x="832606" y="1758462"/>
              <a:ext cx="5263394" cy="4044005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D5C6A41-A8AC-BE3D-E248-DB5638648683}"/>
                </a:ext>
              </a:extLst>
            </p:cNvPr>
            <p:cNvSpPr txBox="1"/>
            <p:nvPr/>
          </p:nvSpPr>
          <p:spPr>
            <a:xfrm>
              <a:off x="2785669" y="5940172"/>
              <a:ext cx="1357266" cy="50412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latinLnBrk="1"/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Base </a:t>
              </a:r>
              <a:b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(</a:t>
              </a:r>
              <a:r>
                <a:rPr lang="en-US" altLang="ko-KR" sz="1600" b="1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1.29ms</a:t>
              </a: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)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20D92793-1D33-A773-F97E-48F0B575D88B}"/>
              </a:ext>
            </a:extLst>
          </p:cNvPr>
          <p:cNvGrpSpPr/>
          <p:nvPr/>
        </p:nvGrpSpPr>
        <p:grpSpPr>
          <a:xfrm>
            <a:off x="6397940" y="3231624"/>
            <a:ext cx="5063290" cy="4603202"/>
            <a:chOff x="4441268" y="2451102"/>
            <a:chExt cx="3366956" cy="3061010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14397E7E-C988-9476-CB85-687F9268C6D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41268" y="2451102"/>
              <a:ext cx="3366956" cy="2626820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53D4F1A-BBB4-F809-3078-9D955F4AC5EE}"/>
                </a:ext>
              </a:extLst>
            </p:cNvPr>
            <p:cNvSpPr txBox="1"/>
            <p:nvPr/>
          </p:nvSpPr>
          <p:spPr>
            <a:xfrm>
              <a:off x="5115095" y="5184650"/>
              <a:ext cx="2019302" cy="327462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 latinLnBrk="1"/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Adaptive Sampling Density </a:t>
              </a:r>
              <a:b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</a:b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(</a:t>
              </a:r>
              <a:r>
                <a:rPr lang="en-US" altLang="ko-KR" sz="1600" b="1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1.31ms</a:t>
              </a:r>
              <a:r>
                <a:rPr lang="en-US" altLang="ko-KR" sz="1600" dirty="0">
                  <a:solidFill>
                    <a:prstClr val="black"/>
                  </a:solidFill>
                  <a:latin typeface="윤고딕" panose="020B0600000101010101" charset="-127"/>
                  <a:ea typeface="윤고딕" panose="020B0600000101010101" charset="-127"/>
                </a:rPr>
                <a:t>)</a:t>
              </a: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13F926AB-6ED6-AB28-3039-2AD49DC01BFD}"/>
              </a:ext>
            </a:extLst>
          </p:cNvPr>
          <p:cNvSpPr txBox="1"/>
          <p:nvPr/>
        </p:nvSpPr>
        <p:spPr>
          <a:xfrm>
            <a:off x="5553073" y="8401601"/>
            <a:ext cx="718185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ko-KR" altLang="en-US" sz="1600" b="1" dirty="0">
                <a:latin typeface="윤고딕" panose="020B0600000101010101" charset="-127"/>
                <a:ea typeface="윤고딕" panose="020B0600000101010101" charset="-127"/>
              </a:rPr>
              <a:t>간단한 </a:t>
            </a:r>
            <a:r>
              <a:rPr lang="en-US" altLang="ko-KR" sz="1600" b="1" dirty="0">
                <a:latin typeface="윤고딕" panose="020B0600000101010101" charset="-127"/>
                <a:ea typeface="윤고딕" panose="020B0600000101010101" charset="-127"/>
              </a:rPr>
              <a:t>scene</a:t>
            </a:r>
            <a:r>
              <a:rPr lang="ko-KR" altLang="en-US" sz="1600" b="1" dirty="0">
                <a:latin typeface="윤고딕" panose="020B0600000101010101" charset="-127"/>
                <a:ea typeface="윤고딕" panose="020B0600000101010101" charset="-127"/>
              </a:rPr>
              <a:t>의 경우에는 알고리즘이 자동으로 판단하여</a:t>
            </a:r>
            <a:endParaRPr lang="en-US" altLang="ko-KR" sz="1600" b="1" dirty="0">
              <a:latin typeface="윤고딕" panose="020B0600000101010101" charset="-127"/>
              <a:ea typeface="윤고딕" panose="020B0600000101010101" charset="-127"/>
            </a:endParaRPr>
          </a:p>
          <a:p>
            <a:r>
              <a:rPr lang="ko-KR" altLang="en-US" sz="1600" b="1" dirty="0">
                <a:latin typeface="윤고딕" panose="020B0600000101010101" charset="-127"/>
                <a:ea typeface="윤고딕" panose="020B0600000101010101" charset="-127"/>
              </a:rPr>
              <a:t>품질을 망가뜨리지 않는 한에서 최소한의 연산만을 수행하여 효율성을 유지합니다</a:t>
            </a:r>
            <a:r>
              <a:rPr lang="en-US" altLang="ko-KR" sz="1600" b="1" dirty="0">
                <a:latin typeface="윤고딕" panose="020B0600000101010101" charset="-127"/>
                <a:ea typeface="윤고딕" panose="020B0600000101010101" charset="-127"/>
              </a:rPr>
              <a:t>.</a:t>
            </a:r>
          </a:p>
        </p:txBody>
      </p:sp>
      <p:sp>
        <p:nvSpPr>
          <p:cNvPr id="42" name="TextBox 5">
            <a:extLst>
              <a:ext uri="{FF2B5EF4-FFF2-40B4-BE49-F238E27FC236}">
                <a16:creationId xmlns:a16="http://schemas.microsoft.com/office/drawing/2014/main" id="{57CDE1D2-83EA-DF51-E607-07F5186AA5CE}"/>
              </a:ext>
            </a:extLst>
          </p:cNvPr>
          <p:cNvSpPr txBox="1"/>
          <p:nvPr/>
        </p:nvSpPr>
        <p:spPr>
          <a:xfrm>
            <a:off x="13378146" y="790575"/>
            <a:ext cx="3881154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639"/>
              </a:lnSpc>
              <a:spcBef>
                <a:spcPct val="0"/>
              </a:spcBef>
            </a:pPr>
            <a:r>
              <a:rPr lang="ko-KR" altLang="en-US" sz="2599" b="1" dirty="0">
                <a:solidFill>
                  <a:srgbClr val="191919"/>
                </a:solidFill>
                <a:latin typeface="윤고딕 Bold" panose="020B0600000101010101" charset="-127"/>
                <a:ea typeface="윤고딕 Bold" panose="020B0600000101010101" charset="-127"/>
                <a:cs typeface="윤고딕"/>
                <a:sym typeface="윤고딕"/>
              </a:rPr>
              <a:t>실험 결과</a:t>
            </a:r>
            <a:endParaRPr lang="en-US" sz="2599" b="1" dirty="0">
              <a:solidFill>
                <a:srgbClr val="191919"/>
              </a:solidFill>
              <a:latin typeface="윤고딕 Bold" panose="020B0600000101010101" charset="-127"/>
              <a:ea typeface="윤고딕 Bold" panose="020B0600000101010101" charset="-127"/>
              <a:cs typeface="윤고딕"/>
              <a:sym typeface="윤고딕"/>
            </a:endParaRPr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27CFA4B0-D300-DE03-C8BD-302ACC8B28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3125" t="-203125" r="-203125" b="-203125"/>
          <a:stretch>
            <a:fillRect/>
          </a:stretch>
        </p:blipFill>
        <p:spPr>
          <a:xfrm>
            <a:off x="15078456" y="7077456"/>
            <a:ext cx="3086100" cy="30861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4419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4"/>
    </mc:Choice>
    <mc:Fallback xmlns="">
      <p:transition spd="slow" advTm="50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13681890591E44C83034EF676C67582" ma:contentTypeVersion="6" ma:contentTypeDescription="새 문서를 만듭니다." ma:contentTypeScope="" ma:versionID="653c9e479522c3ecc1d07da1f25c6727">
  <xsd:schema xmlns:xsd="http://www.w3.org/2001/XMLSchema" xmlns:xs="http://www.w3.org/2001/XMLSchema" xmlns:p="http://schemas.microsoft.com/office/2006/metadata/properties" xmlns:ns3="9f4ffef7-319c-486d-a352-07bc2ef2a339" targetNamespace="http://schemas.microsoft.com/office/2006/metadata/properties" ma:root="true" ma:fieldsID="eeb1bf7c80119bae22fa520184868a4f" ns3:_="">
    <xsd:import namespace="9f4ffef7-319c-486d-a352-07bc2ef2a33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4ffef7-319c-486d-a352-07bc2ef2a33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C1E525-382F-4C8A-8D31-74A17C60440D}">
  <ds:schemaRefs>
    <ds:schemaRef ds:uri="http://purl.org/dc/dcmitype/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2006/metadata/properties"/>
    <ds:schemaRef ds:uri="9f4ffef7-319c-486d-a352-07bc2ef2a339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703E0529-502B-4E11-94E2-CEAC9DC35C4D}">
  <ds:schemaRefs>
    <ds:schemaRef ds:uri="9f4ffef7-319c-486d-a352-07bc2ef2a33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1B7DEEDD-E37F-4187-8A62-CDB511B843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1085</TotalTime>
  <Words>1292</Words>
  <Application>Microsoft Office PowerPoint</Application>
  <PresentationFormat>사용자 지정</PresentationFormat>
  <Paragraphs>304</Paragraphs>
  <Slides>13</Slides>
  <Notes>7</Notes>
  <HiddenSlides>0</HiddenSlides>
  <MMClips>13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Garet Light</vt:lpstr>
      <vt:lpstr>G마켓 산스 TTF Medium</vt:lpstr>
      <vt:lpstr>맑은 고딕</vt:lpstr>
      <vt:lpstr>윤고딕</vt:lpstr>
      <vt:lpstr>윤고딕 Bold</vt:lpstr>
      <vt:lpstr>윤고딕 Light</vt:lpstr>
      <vt:lpstr>Arial</vt:lpstr>
      <vt:lpstr>Calibri</vt:lpstr>
      <vt:lpstr>Cambria Math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블랙 화이트 심플한 비지니스 프로젝트 프레젠테이션</dc:title>
  <dc:creator>N01R</dc:creator>
  <cp:lastModifiedBy>한 동엽</cp:lastModifiedBy>
  <cp:revision>39</cp:revision>
  <dcterms:created xsi:type="dcterms:W3CDTF">2006-08-16T00:00:00Z</dcterms:created>
  <dcterms:modified xsi:type="dcterms:W3CDTF">2025-11-26T13:50:02Z</dcterms:modified>
  <dc:identifier>DAGyZrurhu8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0x010100F13681890591E44C83034EF676C67582</vt:lpwstr>
  </property>
</Properties>
</file>